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67" r:id="rId3"/>
    <p:sldMasterId id="2147483806" r:id="rId4"/>
    <p:sldMasterId id="2147483814" r:id="rId5"/>
    <p:sldMasterId id="2147483886" r:id="rId6"/>
  </p:sldMasterIdLst>
  <p:notesMasterIdLst>
    <p:notesMasterId r:id="rId33"/>
  </p:notesMasterIdLst>
  <p:sldIdLst>
    <p:sldId id="202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1685" r:id="rId16"/>
    <p:sldId id="270" r:id="rId17"/>
    <p:sldId id="278" r:id="rId18"/>
    <p:sldId id="279" r:id="rId19"/>
    <p:sldId id="287" r:id="rId20"/>
    <p:sldId id="288" r:id="rId21"/>
    <p:sldId id="289" r:id="rId22"/>
    <p:sldId id="290" r:id="rId23"/>
    <p:sldId id="292" r:id="rId24"/>
    <p:sldId id="296" r:id="rId25"/>
    <p:sldId id="2021" r:id="rId26"/>
    <p:sldId id="300" r:id="rId27"/>
    <p:sldId id="1691" r:id="rId28"/>
    <p:sldId id="1801" r:id="rId29"/>
    <p:sldId id="1618" r:id="rId30"/>
    <p:sldId id="1419" r:id="rId31"/>
    <p:sldId id="151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4E1D3C3C-09BE-4D51-904D-52A6D83014F3}">
          <p14:sldIdLst>
            <p14:sldId id="2020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1685"/>
            <p14:sldId id="270"/>
            <p14:sldId id="278"/>
            <p14:sldId id="279"/>
            <p14:sldId id="287"/>
            <p14:sldId id="288"/>
            <p14:sldId id="289"/>
            <p14:sldId id="290"/>
            <p14:sldId id="292"/>
            <p14:sldId id="296"/>
            <p14:sldId id="2021"/>
            <p14:sldId id="300"/>
            <p14:sldId id="1691"/>
          </p14:sldIdLst>
        </p14:section>
        <p14:section name="Clarity" id="{A8091A68-C9EE-4CA1-ACEE-493B30FED4F6}">
          <p14:sldIdLst/>
        </p14:section>
        <p14:section name="Compassion" id="{CBD84E94-559E-472B-8312-E703D6DC030C}">
          <p14:sldIdLst/>
        </p14:section>
        <p14:section name="Character" id="{10744B0D-338F-4A98-A0E1-4D939CDDBFCE}">
          <p14:sldIdLst/>
        </p14:section>
        <p14:section name="Competency" id="{304AD0B3-20D6-4DD9-B7C9-FDEC139ECBE0}">
          <p14:sldIdLst/>
        </p14:section>
        <p14:section name="Commitment" id="{29E01F2E-2C8F-41FF-A1AC-00A3E243122D}">
          <p14:sldIdLst/>
        </p14:section>
        <p14:section name="Connection" id="{8636D63A-09FF-4979-857B-33BF53466007}">
          <p14:sldIdLst/>
        </p14:section>
        <p14:section name="Contribution" id="{53219925-0F47-4E38-8117-63E133925995}">
          <p14:sldIdLst/>
        </p14:section>
        <p14:section name="Consistency" id="{E4175962-FA8D-447C-94EC-B0BD7241CDE0}">
          <p14:sldIdLst/>
        </p14:section>
        <p14:section name="Closing Slides" id="{20F42098-184C-4466-B4B6-D3D739E8D42F}">
          <p14:sldIdLst>
            <p14:sldId id="1801"/>
            <p14:sldId id="1618"/>
            <p14:sldId id="1419"/>
            <p14:sldId id="15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02A"/>
    <a:srgbClr val="C20F2F"/>
    <a:srgbClr val="1AB09F"/>
    <a:srgbClr val="E1E2E3"/>
    <a:srgbClr val="FFFFFF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06" autoAdjust="0"/>
    <p:restoredTop sz="94632"/>
  </p:normalViewPr>
  <p:slideViewPr>
    <p:cSldViewPr snapToGrid="0">
      <p:cViewPr>
        <p:scale>
          <a:sx n="90" d="100"/>
          <a:sy n="90" d="100"/>
        </p:scale>
        <p:origin x="552" y="5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F338C-380B-4691-8C2B-146DB89CE49D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533C1E-AC29-4BEA-B1FF-F5F25AD9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Some fears are merely pebbles in your shoe. They cause you a bit of anxiety but don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really affect your life. Bridge example.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How do I see myself as a potential professional speaker.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Is it something I am afraid to pursue or is it something that if I don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do I will be denying people the opportunity to learn from my failures.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Steve Larson story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My fear of being a speaker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Belief that God gives us each gifts and talents.</a:t>
            </a:r>
          </a:p>
          <a:p>
            <a:endParaRPr sz="2000"/>
          </a:p>
          <a:p>
            <a:r>
              <a:t>Suz Grimes - You have everything you need right now to do what you want to do. By not doing it you are denying God the joy of what He created you for.</a:t>
            </a:r>
          </a:p>
          <a:p>
            <a:endParaRPr/>
          </a:p>
          <a:p>
            <a:r>
              <a:t>The gifts that God gives us are not for our benefit but for the benefit of others.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Tell story of my fears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At 28 I first thought about being a professional speaker. The little obstruction had become a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boulder.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Thinking I was going to die - make sure family was taken care of.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Why bother doing anything on my own. I wouldn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be around to enjoy it.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Stayed on the detour to nowhere - See great things on the detour - wife, kids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Maybe a stalk of corn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grow in the middle of a busy road, but, maybe it can.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Maybe Dave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be a professional speaker, but, maybe he can.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Take 5 minutes and begin to process one of your fears. How can you begin to see it differently?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Maybe you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get your dream job, but, maybe, you can.</a:t>
            </a:r>
          </a:p>
          <a:p>
            <a:endParaRPr sz="2000"/>
          </a:p>
          <a:p>
            <a:r>
              <a:t>Maybe you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move your boulder, but, maybe you can.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Maybe a stalk of corn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grow in the middle of a busy road, but, maybe it can.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Maybe Dave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be a professional speaker, but, maybe he can.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Take 5 minutes and begin to process one of your fears. How can you begin to see it differently?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Maybe you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get your dream job, but, maybe, you can.</a:t>
            </a:r>
          </a:p>
          <a:p>
            <a:endParaRPr sz="2000"/>
          </a:p>
          <a:p>
            <a:r>
              <a:t>Maybe you can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move your boulder, but, maybe you can.</a:t>
            </a:r>
          </a:p>
        </p:txBody>
      </p:sp>
    </p:spTree>
    <p:extLst>
      <p:ext uri="{BB962C8B-B14F-4D97-AF65-F5344CB8AC3E}">
        <p14:creationId xmlns:p14="http://schemas.microsoft.com/office/powerpoint/2010/main" val="220174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Recognize the value of a CRISIS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10th grade basketball story.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Coach saw something I didn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see in myself.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If coach had asked me to get in the game I would have said I wasn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ready. If you are passionate about something you are probably more ready for it than you think you are. GET IN THE GAME.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68FFA-CCA3-487A-9885-74FD8DE20C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4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68FFA-CCA3-487A-9885-74FD8DE20C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51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Some fears are merely pebbles in your shoe. They cause you a bit of anxiety but don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really affect your life. Bridge example.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Some fears are merely pebbles in your shoe. They cause you a bit of anxiety but don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really affect your life. Bridge example.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Some fears are merely pebbles in your shoe. They cause you a bit of anxiety but don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really affect your life. Bridge example.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68FFA-CCA3-487A-9885-74FD8DE20C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58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Tell story of my fears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At 28 I first thought about being a professional speaker. The little obstruction had become a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boulder.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Thinking I was going to die - make sure family was taken care of.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Why bother doing anything on my own. I wouldn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be around to enjoy it.</a:t>
            </a:r>
          </a:p>
          <a:p>
            <a:pPr defTabSz="914400">
              <a:spcBef>
                <a:spcPts val="5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Stayed on the detour to nowhere - See great things on the detour - wife, kids etc.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Tell story of my fears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At 28 I first thought about being a professional speaker. The little obstruction had become a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boulder.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Thinking I was going to die - make sure family was taken care of.</a:t>
            </a:r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Why bother doing anything on my own. I wouldn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be around to enjoy it.</a:t>
            </a:r>
          </a:p>
          <a:p>
            <a:pPr defTabSz="914400">
              <a:spcBef>
                <a:spcPts val="5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Stayed on the detour to nowhere - See great things on the detour - wife, kids etc.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How do we see our fear - whatever it is.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How do I see myself as a potential professional speaker.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Is it something I am afraid to pursue or is it something that if I don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do I will be denying people the opportunity to learn from my failures.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Steve Larson story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My fear of being a speaker</a:t>
            </a:r>
          </a:p>
          <a:p>
            <a:pPr defTabSz="914400">
              <a:spcBef>
                <a:spcPts val="4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914400">
              <a:spcBef>
                <a:spcPts val="7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Belief that God gives us each gifts and talents.</a:t>
            </a:r>
          </a:p>
          <a:p>
            <a:endParaRPr sz="2000"/>
          </a:p>
          <a:p>
            <a:r>
              <a:t>Suz Grimes - You have everything you need right now to do what you want to do. By not doing it you are denying God the joy of what He created you for.</a:t>
            </a:r>
          </a:p>
          <a:p>
            <a:endParaRPr/>
          </a:p>
          <a:p>
            <a:r>
              <a:t>The gifts that God gives us are not for our benefit but for the benefit of others.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8622" y="4283601"/>
            <a:ext cx="10364391" cy="641473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4800" b="1" cap="all" baseline="0">
                <a:ea typeface="Arial"/>
                <a:cs typeface="Arial"/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208" y="4974876"/>
            <a:ext cx="8533805" cy="5024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800" cap="all" baseline="0">
                <a:latin typeface="+mj-lt"/>
                <a:ea typeface="Arial"/>
                <a:cs typeface="Arial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659988" y="5540375"/>
            <a:ext cx="3883025" cy="354013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ct val="85000"/>
              </a:lnSpc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1598161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391123" y="6520111"/>
            <a:ext cx="2573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ahoma"/>
                <a:ea typeface="ヒラギノ角ゴ ProN W3"/>
              </a:rPr>
              <a:t>©MMXVII Trust Edge Leadership Institute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93A49E-2367-44F3-9532-95AE6C6B7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0"/>
            <a:ext cx="1160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792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8622" y="4283601"/>
            <a:ext cx="10364391" cy="641473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4800" b="1" cap="all" baseline="0">
                <a:ea typeface="Arial"/>
                <a:cs typeface="Arial"/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208" y="4974876"/>
            <a:ext cx="8533805" cy="5024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800" cap="all" baseline="0">
                <a:latin typeface="+mj-lt"/>
                <a:ea typeface="Arial"/>
                <a:cs typeface="Arial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659988" y="5540375"/>
            <a:ext cx="3883025" cy="354013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ct val="85000"/>
              </a:lnSpc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370901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7" y="1798767"/>
            <a:ext cx="10971609" cy="452511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>
                <a:ea typeface="Arial"/>
                <a:cs typeface="Arial"/>
              </a:defRPr>
            </a:lvl1pPr>
            <a:lvl2pPr>
              <a:defRPr>
                <a:ea typeface="Arial"/>
                <a:cs typeface="Arial"/>
              </a:defRPr>
            </a:lvl2pPr>
            <a:lvl3pPr>
              <a:defRPr>
                <a:ea typeface="Arial"/>
                <a:cs typeface="Arial"/>
              </a:defRPr>
            </a:lvl3pPr>
            <a:lvl4pPr>
              <a:defRPr>
                <a:ea typeface="Arial"/>
                <a:cs typeface="Arial"/>
              </a:defRPr>
            </a:lvl4pPr>
            <a:lvl5pPr>
              <a:defRPr>
                <a:ea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4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ig Thought - Transpar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19" y="962562"/>
            <a:ext cx="9217401" cy="2512158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ct val="85000"/>
              </a:lnSpc>
              <a:defRPr sz="14800" b="1" cap="all">
                <a:solidFill>
                  <a:schemeClr val="tx1">
                    <a:alpha val="69000"/>
                  </a:schemeClr>
                </a:solidFill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2239" y="940653"/>
            <a:ext cx="4051041" cy="15001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90000"/>
              </a:lnSpc>
              <a:buNone/>
              <a:defRPr sz="9600">
                <a:solidFill>
                  <a:schemeClr val="tx1">
                    <a:alpha val="69000"/>
                  </a:schemeClr>
                </a:solidFill>
                <a:latin typeface="+mj-lt"/>
                <a:ea typeface="Arial"/>
                <a:cs typeface="Arial"/>
              </a:defRPr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1326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197" y="1600647"/>
            <a:ext cx="5414367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ea typeface="Arial"/>
                <a:cs typeface="Arial"/>
              </a:defRPr>
            </a:lvl1pPr>
            <a:lvl2pPr>
              <a:defRPr sz="1700">
                <a:ea typeface="Arial"/>
                <a:cs typeface="Arial"/>
              </a:defRPr>
            </a:lvl2pPr>
            <a:lvl3pPr>
              <a:defRPr sz="1400">
                <a:ea typeface="Arial"/>
                <a:cs typeface="Arial"/>
              </a:defRPr>
            </a:lvl3pPr>
            <a:lvl4pPr>
              <a:defRPr sz="1300">
                <a:ea typeface="Arial"/>
                <a:cs typeface="Arial"/>
              </a:defRPr>
            </a:lvl4pPr>
            <a:lvl5pPr>
              <a:defRPr sz="1300">
                <a:ea typeface="Arial"/>
                <a:cs typeface="Arial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9" y="1600647"/>
            <a:ext cx="5414367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ea typeface="Arial"/>
                <a:cs typeface="Arial"/>
              </a:defRPr>
            </a:lvl1pPr>
            <a:lvl2pPr>
              <a:defRPr sz="1700">
                <a:ea typeface="Arial"/>
                <a:cs typeface="Arial"/>
              </a:defRPr>
            </a:lvl2pPr>
            <a:lvl3pPr>
              <a:defRPr sz="1400">
                <a:ea typeface="Arial"/>
                <a:cs typeface="Arial"/>
              </a:defRPr>
            </a:lvl3pPr>
            <a:lvl4pPr>
              <a:defRPr sz="1300">
                <a:ea typeface="Arial"/>
                <a:cs typeface="Arial"/>
              </a:defRPr>
            </a:lvl4pPr>
            <a:lvl5pPr>
              <a:defRPr sz="1300">
                <a:ea typeface="Arial"/>
                <a:cs typeface="Arial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2099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>
                <a:ea typeface="Arial"/>
                <a:cs typeface="Arial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>
                <a:ea typeface="Arial"/>
                <a:cs typeface="Arial"/>
              </a:defRPr>
            </a:lvl1pPr>
            <a:lvl2pPr>
              <a:defRPr sz="1400">
                <a:ea typeface="Arial"/>
                <a:cs typeface="Arial"/>
              </a:defRPr>
            </a:lvl2pPr>
            <a:lvl3pPr>
              <a:defRPr sz="1300">
                <a:ea typeface="Arial"/>
                <a:cs typeface="Arial"/>
              </a:defRPr>
            </a:lvl3pPr>
            <a:lvl4pPr>
              <a:defRPr sz="1100">
                <a:ea typeface="Arial"/>
                <a:cs typeface="Arial"/>
              </a:defRPr>
            </a:lvl4pPr>
            <a:lvl5pPr>
              <a:defRPr sz="1100">
                <a:ea typeface="Arial"/>
                <a:cs typeface="Arial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>
                <a:ea typeface="Arial"/>
                <a:cs typeface="Arial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>
                <a:ea typeface="Arial"/>
                <a:cs typeface="Arial"/>
              </a:defRPr>
            </a:lvl1pPr>
            <a:lvl2pPr>
              <a:defRPr sz="1400">
                <a:ea typeface="Arial"/>
                <a:cs typeface="Arial"/>
              </a:defRPr>
            </a:lvl2pPr>
            <a:lvl3pPr>
              <a:defRPr sz="1300">
                <a:ea typeface="Arial"/>
                <a:cs typeface="Arial"/>
              </a:defRPr>
            </a:lvl3pPr>
            <a:lvl4pPr>
              <a:defRPr sz="1100">
                <a:ea typeface="Arial"/>
                <a:cs typeface="Arial"/>
              </a:defRPr>
            </a:lvl4pPr>
            <a:lvl5pPr>
              <a:defRPr sz="1100">
                <a:ea typeface="Arial"/>
                <a:cs typeface="Arial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82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nfident _Big Th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4" y="686068"/>
            <a:ext cx="9204956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ctr">
              <a:defRPr sz="10500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635" y="1235075"/>
            <a:ext cx="1219200" cy="7461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43165" y="1874838"/>
            <a:ext cx="4100513" cy="68580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5400">
                <a:solidFill>
                  <a:schemeClr val="accent1"/>
                </a:solidFill>
              </a:defRPr>
            </a:lvl2pPr>
            <a:lvl3pPr>
              <a:defRPr sz="5400">
                <a:solidFill>
                  <a:schemeClr val="accent1"/>
                </a:solidFill>
              </a:defRPr>
            </a:lvl3pPr>
            <a:lvl4pPr>
              <a:defRPr sz="5400">
                <a:solidFill>
                  <a:schemeClr val="accent1"/>
                </a:solidFill>
              </a:defRPr>
            </a:lvl4pPr>
            <a:lvl5pPr>
              <a:defRPr sz="5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67728" y="4708525"/>
            <a:ext cx="10470832" cy="1600200"/>
          </a:xfrm>
        </p:spPr>
        <p:txBody>
          <a:bodyPr>
            <a:noAutofit/>
          </a:bodyPr>
          <a:lstStyle>
            <a:lvl1pPr algn="ctr">
              <a:defRPr sz="6000" b="1" cap="all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484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76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395394"/>
            <a:ext cx="5669279" cy="60206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>
              <a:lnSpc>
                <a:spcPct val="95000"/>
              </a:lnSpc>
              <a:defRPr sz="4400" b="1" cap="none" baseline="0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429000"/>
            <a:ext cx="4937442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3600" b="1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>
                <a:ea typeface="Arial"/>
                <a:cs typeface="Arial"/>
              </a:defRPr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9" y="3996034"/>
            <a:ext cx="4967922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000">
                <a:ea typeface="Arial"/>
                <a:cs typeface="Arial"/>
              </a:defRPr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400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7" y="1798767"/>
            <a:ext cx="10971609" cy="452511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>
                <a:ea typeface="Arial"/>
                <a:cs typeface="Arial"/>
              </a:defRPr>
            </a:lvl1pPr>
            <a:lvl2pPr>
              <a:defRPr>
                <a:ea typeface="Arial"/>
                <a:cs typeface="Arial"/>
              </a:defRPr>
            </a:lvl2pPr>
            <a:lvl3pPr>
              <a:defRPr>
                <a:ea typeface="Arial"/>
                <a:cs typeface="Arial"/>
              </a:defRPr>
            </a:lvl3pPr>
            <a:lvl4pPr>
              <a:defRPr>
                <a:ea typeface="Arial"/>
                <a:cs typeface="Arial"/>
              </a:defRPr>
            </a:lvl4pPr>
            <a:lvl5pPr>
              <a:defRPr>
                <a:ea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940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Arial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0104BA2-A2C3-4104-BC86-5B5026B3B98B}" type="datetimeFigureOut">
              <a:rPr lang="en-US" sz="3000" smtClean="0">
                <a:solidFill>
                  <a:srgbClr val="FFFFFF"/>
                </a:solidFill>
                <a:sym typeface="Tahoma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6/22/22</a:t>
            </a:fld>
            <a:endParaRPr lang="en-US" sz="3000" dirty="0">
              <a:solidFill>
                <a:srgbClr val="FFFFFF"/>
              </a:solidFill>
              <a:sym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Arial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FFFFFF"/>
              </a:solidFill>
              <a:sym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Arial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B9E5BFE-353A-4CD9-8EAB-DA442C5FA740}" type="slidenum">
              <a:rPr lang="en-US" sz="3000" smtClean="0">
                <a:solidFill>
                  <a:srgbClr val="FFFFFF"/>
                </a:solidFill>
                <a:sym typeface="Tahoma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000" dirty="0">
              <a:solidFill>
                <a:srgbClr val="FFFFFF"/>
              </a:solidFill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772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rgbClr val="DFDF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8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4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5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47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3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1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ig Thought - Transpar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19" y="962562"/>
            <a:ext cx="9217401" cy="2512158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ct val="85000"/>
              </a:lnSpc>
              <a:defRPr sz="14800" b="1" cap="all">
                <a:solidFill>
                  <a:schemeClr val="tx1">
                    <a:alpha val="69000"/>
                  </a:schemeClr>
                </a:solidFill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2239" y="940653"/>
            <a:ext cx="4051041" cy="15001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90000"/>
              </a:lnSpc>
              <a:buNone/>
              <a:defRPr sz="9600">
                <a:solidFill>
                  <a:schemeClr val="tx1">
                    <a:alpha val="69000"/>
                  </a:schemeClr>
                </a:solidFill>
                <a:latin typeface="+mj-lt"/>
                <a:ea typeface="Arial"/>
                <a:cs typeface="Arial"/>
              </a:defRPr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69512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64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264636" y="665155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49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264636" y="245431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5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090761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8201" y="867508"/>
            <a:ext cx="10515599" cy="512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8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021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824866" y="6430780"/>
            <a:ext cx="4227226" cy="28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3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>
            <a:spLocks noGrp="1"/>
          </p:cNvSpPr>
          <p:nvPr>
            <p:ph type="sldNum" sz="quarter" idx="2"/>
          </p:nvPr>
        </p:nvSpPr>
        <p:spPr>
          <a:xfrm>
            <a:off x="4929583" y="4491434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34289" tIns="34289" rIns="34289" bIns="34289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2878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197" y="1600647"/>
            <a:ext cx="5414367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ea typeface="Arial"/>
                <a:cs typeface="Arial"/>
              </a:defRPr>
            </a:lvl1pPr>
            <a:lvl2pPr>
              <a:defRPr sz="1700">
                <a:ea typeface="Arial"/>
                <a:cs typeface="Arial"/>
              </a:defRPr>
            </a:lvl2pPr>
            <a:lvl3pPr>
              <a:defRPr sz="1400">
                <a:ea typeface="Arial"/>
                <a:cs typeface="Arial"/>
              </a:defRPr>
            </a:lvl3pPr>
            <a:lvl4pPr>
              <a:defRPr sz="1300">
                <a:ea typeface="Arial"/>
                <a:cs typeface="Arial"/>
              </a:defRPr>
            </a:lvl4pPr>
            <a:lvl5pPr>
              <a:defRPr sz="1300">
                <a:ea typeface="Arial"/>
                <a:cs typeface="Arial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9" y="1600647"/>
            <a:ext cx="5414367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ea typeface="Arial"/>
                <a:cs typeface="Arial"/>
              </a:defRPr>
            </a:lvl1pPr>
            <a:lvl2pPr>
              <a:defRPr sz="1700">
                <a:ea typeface="Arial"/>
                <a:cs typeface="Arial"/>
              </a:defRPr>
            </a:lvl2pPr>
            <a:lvl3pPr>
              <a:defRPr sz="1400">
                <a:ea typeface="Arial"/>
                <a:cs typeface="Arial"/>
              </a:defRPr>
            </a:lvl3pPr>
            <a:lvl4pPr>
              <a:defRPr sz="1300">
                <a:ea typeface="Arial"/>
                <a:cs typeface="Arial"/>
              </a:defRPr>
            </a:lvl4pPr>
            <a:lvl5pPr>
              <a:defRPr sz="1300">
                <a:ea typeface="Arial"/>
                <a:cs typeface="Arial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1204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401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264636" y="665155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35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264636" y="245431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23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26904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8201" y="867508"/>
            <a:ext cx="10515599" cy="512298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31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761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824866" y="6430780"/>
            <a:ext cx="4227226" cy="28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2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xfrm>
            <a:off x="4929583" y="4491434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34289" tIns="34289" rIns="34289" bIns="34289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8488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8622" y="4283601"/>
            <a:ext cx="10364391" cy="641473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4800" b="1" cap="all" baseline="0">
                <a:ea typeface="Arial"/>
                <a:cs typeface="Arial"/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208" y="4974876"/>
            <a:ext cx="8533805" cy="5024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800" cap="all" baseline="0">
                <a:latin typeface="+mj-lt"/>
                <a:ea typeface="Arial"/>
                <a:cs typeface="Arial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659988" y="5540375"/>
            <a:ext cx="3883025" cy="354013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ct val="85000"/>
              </a:lnSpc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80297309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7" y="1798767"/>
            <a:ext cx="10971609" cy="452511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>
                <a:ea typeface="Arial"/>
                <a:cs typeface="Arial"/>
              </a:defRPr>
            </a:lvl1pPr>
            <a:lvl2pPr>
              <a:defRPr>
                <a:ea typeface="Arial"/>
                <a:cs typeface="Arial"/>
              </a:defRPr>
            </a:lvl2pPr>
            <a:lvl3pPr>
              <a:defRPr>
                <a:ea typeface="Arial"/>
                <a:cs typeface="Arial"/>
              </a:defRPr>
            </a:lvl3pPr>
            <a:lvl4pPr>
              <a:defRPr>
                <a:ea typeface="Arial"/>
                <a:cs typeface="Arial"/>
              </a:defRPr>
            </a:lvl4pPr>
            <a:lvl5pPr>
              <a:defRPr>
                <a:ea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755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>
                <a:ea typeface="Arial"/>
                <a:cs typeface="Arial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>
                <a:ea typeface="Arial"/>
                <a:cs typeface="Arial"/>
              </a:defRPr>
            </a:lvl1pPr>
            <a:lvl2pPr>
              <a:defRPr sz="1400">
                <a:ea typeface="Arial"/>
                <a:cs typeface="Arial"/>
              </a:defRPr>
            </a:lvl2pPr>
            <a:lvl3pPr>
              <a:defRPr sz="1300">
                <a:ea typeface="Arial"/>
                <a:cs typeface="Arial"/>
              </a:defRPr>
            </a:lvl3pPr>
            <a:lvl4pPr>
              <a:defRPr sz="1100">
                <a:ea typeface="Arial"/>
                <a:cs typeface="Arial"/>
              </a:defRPr>
            </a:lvl4pPr>
            <a:lvl5pPr>
              <a:defRPr sz="1100">
                <a:ea typeface="Arial"/>
                <a:cs typeface="Arial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>
                <a:ea typeface="Arial"/>
                <a:cs typeface="Arial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>
                <a:ea typeface="Arial"/>
                <a:cs typeface="Arial"/>
              </a:defRPr>
            </a:lvl1pPr>
            <a:lvl2pPr>
              <a:defRPr sz="1400">
                <a:ea typeface="Arial"/>
                <a:cs typeface="Arial"/>
              </a:defRPr>
            </a:lvl2pPr>
            <a:lvl3pPr>
              <a:defRPr sz="1300">
                <a:ea typeface="Arial"/>
                <a:cs typeface="Arial"/>
              </a:defRPr>
            </a:lvl3pPr>
            <a:lvl4pPr>
              <a:defRPr sz="1100">
                <a:ea typeface="Arial"/>
                <a:cs typeface="Arial"/>
              </a:defRPr>
            </a:lvl4pPr>
            <a:lvl5pPr>
              <a:defRPr sz="1100">
                <a:ea typeface="Arial"/>
                <a:cs typeface="Arial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2661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ig Thought - Transpar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19" y="962562"/>
            <a:ext cx="9217401" cy="2512158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ct val="85000"/>
              </a:lnSpc>
              <a:defRPr sz="14800" b="1" cap="all">
                <a:solidFill>
                  <a:schemeClr val="tx1">
                    <a:alpha val="69000"/>
                  </a:schemeClr>
                </a:solidFill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2239" y="940653"/>
            <a:ext cx="4051041" cy="15001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90000"/>
              </a:lnSpc>
              <a:buNone/>
              <a:defRPr sz="9600">
                <a:solidFill>
                  <a:schemeClr val="tx1">
                    <a:alpha val="69000"/>
                  </a:schemeClr>
                </a:solidFill>
                <a:latin typeface="+mj-lt"/>
                <a:ea typeface="Arial"/>
                <a:cs typeface="Arial"/>
              </a:defRPr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5025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197" y="1600647"/>
            <a:ext cx="5414367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ea typeface="Arial"/>
                <a:cs typeface="Arial"/>
              </a:defRPr>
            </a:lvl1pPr>
            <a:lvl2pPr>
              <a:defRPr sz="1700">
                <a:ea typeface="Arial"/>
                <a:cs typeface="Arial"/>
              </a:defRPr>
            </a:lvl2pPr>
            <a:lvl3pPr>
              <a:defRPr sz="1400">
                <a:ea typeface="Arial"/>
                <a:cs typeface="Arial"/>
              </a:defRPr>
            </a:lvl3pPr>
            <a:lvl4pPr>
              <a:defRPr sz="1300">
                <a:ea typeface="Arial"/>
                <a:cs typeface="Arial"/>
              </a:defRPr>
            </a:lvl4pPr>
            <a:lvl5pPr>
              <a:defRPr sz="1300">
                <a:ea typeface="Arial"/>
                <a:cs typeface="Arial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9" y="1600647"/>
            <a:ext cx="5414367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>
                <a:ea typeface="Arial"/>
                <a:cs typeface="Arial"/>
              </a:defRPr>
            </a:lvl1pPr>
            <a:lvl2pPr>
              <a:defRPr sz="1700">
                <a:ea typeface="Arial"/>
                <a:cs typeface="Arial"/>
              </a:defRPr>
            </a:lvl2pPr>
            <a:lvl3pPr>
              <a:defRPr sz="1400">
                <a:ea typeface="Arial"/>
                <a:cs typeface="Arial"/>
              </a:defRPr>
            </a:lvl3pPr>
            <a:lvl4pPr>
              <a:defRPr sz="1300">
                <a:ea typeface="Arial"/>
                <a:cs typeface="Arial"/>
              </a:defRPr>
            </a:lvl4pPr>
            <a:lvl5pPr>
              <a:defRPr sz="1300">
                <a:ea typeface="Arial"/>
                <a:cs typeface="Arial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88771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>
                <a:ea typeface="Arial"/>
                <a:cs typeface="Arial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>
                <a:ea typeface="Arial"/>
                <a:cs typeface="Arial"/>
              </a:defRPr>
            </a:lvl1pPr>
            <a:lvl2pPr>
              <a:defRPr sz="1400">
                <a:ea typeface="Arial"/>
                <a:cs typeface="Arial"/>
              </a:defRPr>
            </a:lvl2pPr>
            <a:lvl3pPr>
              <a:defRPr sz="1300">
                <a:ea typeface="Arial"/>
                <a:cs typeface="Arial"/>
              </a:defRPr>
            </a:lvl3pPr>
            <a:lvl4pPr>
              <a:defRPr sz="1100">
                <a:ea typeface="Arial"/>
                <a:cs typeface="Arial"/>
              </a:defRPr>
            </a:lvl4pPr>
            <a:lvl5pPr>
              <a:defRPr sz="1100">
                <a:ea typeface="Arial"/>
                <a:cs typeface="Arial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>
                <a:ea typeface="Arial"/>
                <a:cs typeface="Arial"/>
              </a:defRPr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>
                <a:ea typeface="Arial"/>
                <a:cs typeface="Arial"/>
              </a:defRPr>
            </a:lvl1pPr>
            <a:lvl2pPr>
              <a:defRPr sz="1400">
                <a:ea typeface="Arial"/>
                <a:cs typeface="Arial"/>
              </a:defRPr>
            </a:lvl2pPr>
            <a:lvl3pPr>
              <a:defRPr sz="1300">
                <a:ea typeface="Arial"/>
                <a:cs typeface="Arial"/>
              </a:defRPr>
            </a:lvl3pPr>
            <a:lvl4pPr>
              <a:defRPr sz="1100">
                <a:ea typeface="Arial"/>
                <a:cs typeface="Arial"/>
              </a:defRPr>
            </a:lvl4pPr>
            <a:lvl5pPr>
              <a:defRPr sz="1100">
                <a:ea typeface="Arial"/>
                <a:cs typeface="Arial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5762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nfident _Big Th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4" y="686068"/>
            <a:ext cx="9204956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ctr">
              <a:defRPr sz="10500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635" y="1235075"/>
            <a:ext cx="1219200" cy="7461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43165" y="1874838"/>
            <a:ext cx="4100513" cy="68580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5400">
                <a:solidFill>
                  <a:schemeClr val="accent1"/>
                </a:solidFill>
              </a:defRPr>
            </a:lvl2pPr>
            <a:lvl3pPr>
              <a:defRPr sz="5400">
                <a:solidFill>
                  <a:schemeClr val="accent1"/>
                </a:solidFill>
              </a:defRPr>
            </a:lvl3pPr>
            <a:lvl4pPr>
              <a:defRPr sz="5400">
                <a:solidFill>
                  <a:schemeClr val="accent1"/>
                </a:solidFill>
              </a:defRPr>
            </a:lvl4pPr>
            <a:lvl5pPr>
              <a:defRPr sz="5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67728" y="4708525"/>
            <a:ext cx="10470832" cy="1600200"/>
          </a:xfrm>
        </p:spPr>
        <p:txBody>
          <a:bodyPr>
            <a:noAutofit/>
          </a:bodyPr>
          <a:lstStyle>
            <a:lvl1pPr algn="ctr">
              <a:defRPr sz="6000" b="1" cap="all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13515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13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395394"/>
            <a:ext cx="5669279" cy="60206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>
              <a:lnSpc>
                <a:spcPct val="95000"/>
              </a:lnSpc>
              <a:defRPr sz="4400" b="1" cap="none" baseline="0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429000"/>
            <a:ext cx="4937442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3600" b="1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>
                <a:ea typeface="Arial"/>
                <a:cs typeface="Arial"/>
              </a:defRPr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9" y="3996034"/>
            <a:ext cx="4967922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000">
                <a:ea typeface="Arial"/>
                <a:cs typeface="Arial"/>
              </a:defRPr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04177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Arial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0104BA2-A2C3-4104-BC86-5B5026B3B98B}" type="datetimeFigureOut">
              <a:rPr lang="en-US" sz="3000" smtClean="0">
                <a:solidFill>
                  <a:srgbClr val="FFFFFF"/>
                </a:solidFill>
                <a:sym typeface="Tahoma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6/22/22</a:t>
            </a:fld>
            <a:endParaRPr lang="en-US" sz="3000" dirty="0">
              <a:solidFill>
                <a:srgbClr val="FFFFFF"/>
              </a:solidFill>
              <a:sym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Arial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FFFFFF"/>
              </a:solidFill>
              <a:sym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Arial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B9E5BFE-353A-4CD9-8EAB-DA442C5FA740}" type="slidenum">
              <a:rPr lang="en-US" sz="3000" smtClean="0">
                <a:solidFill>
                  <a:srgbClr val="FFFFFF"/>
                </a:solidFill>
                <a:sym typeface="Tahoma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000" dirty="0">
              <a:solidFill>
                <a:srgbClr val="FFFFFF"/>
              </a:solidFill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7086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264636" y="665155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nfident _Big Th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4" y="686068"/>
            <a:ext cx="9204956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ctr">
              <a:defRPr sz="10500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635" y="1235075"/>
            <a:ext cx="1219200" cy="7461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43165" y="1874838"/>
            <a:ext cx="4100513" cy="68580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5400">
                <a:solidFill>
                  <a:schemeClr val="accent1"/>
                </a:solidFill>
              </a:defRPr>
            </a:lvl2pPr>
            <a:lvl3pPr>
              <a:defRPr sz="5400">
                <a:solidFill>
                  <a:schemeClr val="accent1"/>
                </a:solidFill>
              </a:defRPr>
            </a:lvl3pPr>
            <a:lvl4pPr>
              <a:defRPr sz="5400">
                <a:solidFill>
                  <a:schemeClr val="accent1"/>
                </a:solidFill>
              </a:defRPr>
            </a:lvl4pPr>
            <a:lvl5pPr>
              <a:defRPr sz="5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67728" y="4708525"/>
            <a:ext cx="10470832" cy="1600200"/>
          </a:xfrm>
        </p:spPr>
        <p:txBody>
          <a:bodyPr>
            <a:noAutofit/>
          </a:bodyPr>
          <a:lstStyle>
            <a:lvl1pPr algn="ctr">
              <a:defRPr sz="6000" b="1" cap="all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4015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1967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395394"/>
            <a:ext cx="5669279" cy="60206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>
              <a:lnSpc>
                <a:spcPct val="95000"/>
              </a:lnSpc>
              <a:defRPr sz="4400" b="1" cap="none" baseline="0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92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429000"/>
            <a:ext cx="4937442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3600" b="1"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>
                <a:ea typeface="Arial"/>
                <a:cs typeface="Arial"/>
              </a:defRPr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9" y="3996034"/>
            <a:ext cx="4967922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000">
                <a:ea typeface="Arial"/>
                <a:cs typeface="Arial"/>
              </a:defRPr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4540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4221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92586"/>
            <a:ext cx="10972800" cy="433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871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5400" b="1" cap="all" baseline="0">
          <a:solidFill>
            <a:schemeClr val="tx1"/>
          </a:solidFill>
          <a:latin typeface="+mj-lt"/>
          <a:ea typeface="+mj-ea"/>
          <a:cs typeface="+mj-cs"/>
          <a:sym typeface="Tahoma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9pPr>
    </p:titleStyle>
    <p:bodyStyle>
      <a:lvl1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1pPr>
      <a:lvl2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2pPr>
      <a:lvl3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3pPr>
      <a:lvl4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4pPr>
      <a:lvl5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4221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92586"/>
            <a:ext cx="10972800" cy="433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115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5400" b="1" cap="all" baseline="0">
          <a:solidFill>
            <a:schemeClr val="tx1"/>
          </a:solidFill>
          <a:latin typeface="+mj-lt"/>
          <a:ea typeface="+mj-ea"/>
          <a:cs typeface="+mj-cs"/>
          <a:sym typeface="Tahoma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9pPr>
    </p:titleStyle>
    <p:bodyStyle>
      <a:lvl1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1pPr>
      <a:lvl2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2pPr>
      <a:lvl3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3pPr>
      <a:lvl4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4pPr>
      <a:lvl5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38BC4-F68A-3746-823E-9459897F0531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600B-A6D7-C54B-9860-EE083FF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FDFD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DFDFD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DFDFD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DFDFD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FD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FD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9430"/>
            <a:ext cx="10515600" cy="8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53651"/>
            <a:ext cx="10515600" cy="4123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94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0"/>
        </a:spcBef>
        <a:spcAft>
          <a:spcPts val="2400"/>
        </a:spcAft>
        <a:buClr>
          <a:schemeClr val="accent1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DFDFD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FD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FD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9430"/>
            <a:ext cx="10515600" cy="8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53651"/>
            <a:ext cx="10515600" cy="4123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0B2C82-6509-4F10-8050-C950987C4AE3}"/>
              </a:ext>
            </a:extLst>
          </p:cNvPr>
          <p:cNvSpPr txBox="1">
            <a:spLocks/>
          </p:cNvSpPr>
          <p:nvPr userDrawn="1"/>
        </p:nvSpPr>
        <p:spPr>
          <a:xfrm>
            <a:off x="6213576" y="6423429"/>
            <a:ext cx="5812719" cy="258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Copyright © MMXXI Trust Edge Leadership</a:t>
            </a:r>
            <a:r>
              <a:rPr lang="en-US" sz="1000" b="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Institute.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7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9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0"/>
        </a:spcBef>
        <a:spcAft>
          <a:spcPts val="2400"/>
        </a:spcAft>
        <a:buClr>
          <a:schemeClr val="accent1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DFDFD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FD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FD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4221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92586"/>
            <a:ext cx="10972800" cy="433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555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5400" b="1" cap="all" baseline="0">
          <a:solidFill>
            <a:schemeClr val="tx1"/>
          </a:solidFill>
          <a:latin typeface="+mj-lt"/>
          <a:ea typeface="+mj-ea"/>
          <a:cs typeface="+mj-cs"/>
          <a:sym typeface="Tahoma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ahoma" charset="0"/>
          <a:ea typeface="Arial" charset="0"/>
          <a:cs typeface="Arial" charset="0"/>
          <a:sym typeface="Tahoma" charset="0"/>
        </a:defRPr>
      </a:lvl9pPr>
    </p:titleStyle>
    <p:bodyStyle>
      <a:lvl1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1pPr>
      <a:lvl2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2pPr>
      <a:lvl3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3pPr>
      <a:lvl4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4pPr>
      <a:lvl5pPr algn="l" rtl="0" fontAlgn="base">
        <a:lnSpc>
          <a:spcPct val="90000"/>
        </a:lnSpc>
        <a:spcBef>
          <a:spcPts val="400"/>
        </a:spcBef>
        <a:spcAft>
          <a:spcPts val="800"/>
        </a:spcAft>
        <a:defRPr sz="25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5"/>
          <a:stretch/>
        </p:blipFill>
        <p:spPr>
          <a:xfrm>
            <a:off x="0" y="0"/>
            <a:ext cx="7625325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5902362" y="4139837"/>
            <a:ext cx="569944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5709005" y="4423047"/>
            <a:ext cx="5892800" cy="641350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Dave Cornell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9FBA10E-39F0-41B3-81BE-38314BA3C0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68360" y="5726385"/>
            <a:ext cx="4633446" cy="5715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dirty="0"/>
              <a:t>6-23-2020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64690B0-68B0-B249-AFEB-AE804F880C49}"/>
              </a:ext>
            </a:extLst>
          </p:cNvPr>
          <p:cNvSpPr>
            <a:spLocks/>
          </p:cNvSpPr>
          <p:nvPr/>
        </p:nvSpPr>
        <p:spPr bwMode="auto">
          <a:xfrm>
            <a:off x="808706" y="1429190"/>
            <a:ext cx="106860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7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20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Arial"/>
                <a:cs typeface="Tahoma" panose="020B0604030504040204" pitchFamily="34" charset="0"/>
                <a:sym typeface="Palatino Linotype" charset="0"/>
              </a:rPr>
              <a:t>COURAGE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774FE88-BA91-044B-B12B-C10669EF2945}"/>
              </a:ext>
            </a:extLst>
          </p:cNvPr>
          <p:cNvSpPr>
            <a:spLocks/>
          </p:cNvSpPr>
          <p:nvPr/>
        </p:nvSpPr>
        <p:spPr bwMode="auto">
          <a:xfrm>
            <a:off x="808701" y="2944879"/>
            <a:ext cx="106860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7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anose="020B0503030403020204" pitchFamily="34" charset="0"/>
                <a:ea typeface="Arial"/>
                <a:cs typeface="Tahoma" panose="020B0604030504040204" pitchFamily="34" charset="0"/>
                <a:sym typeface="Palatino Linotype" charset="0"/>
              </a:rPr>
              <a:t>THE 9</a:t>
            </a:r>
            <a:r>
              <a:rPr kumimoji="0" lang="en-US" sz="6000" b="1" i="0" u="none" strike="noStrike" kern="1200" cap="none" spc="20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anose="020B0503030403020204" pitchFamily="34" charset="0"/>
                <a:ea typeface="Arial"/>
                <a:cs typeface="Tahoma" panose="020B0604030504040204" pitchFamily="34" charset="0"/>
                <a:sym typeface="Palatino Linotype" charset="0"/>
              </a:rPr>
              <a:t>TH</a:t>
            </a:r>
            <a:r>
              <a:rPr kumimoji="0" lang="en-US" sz="6000" b="1" i="0" u="none" strike="noStrike" kern="1200" cap="none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anose="020B0503030403020204" pitchFamily="34" charset="0"/>
                <a:ea typeface="Arial"/>
                <a:cs typeface="Tahoma" panose="020B0604030504040204" pitchFamily="34" charset="0"/>
                <a:sym typeface="Palatino Linotype" charset="0"/>
              </a:rPr>
              <a:t> PILLAR</a:t>
            </a:r>
          </a:p>
        </p:txBody>
      </p:sp>
    </p:spTree>
    <p:extLst>
      <p:ext uri="{BB962C8B-B14F-4D97-AF65-F5344CB8AC3E}">
        <p14:creationId xmlns:p14="http://schemas.microsoft.com/office/powerpoint/2010/main" val="371573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5264636" y="651312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rgbClr val="DC102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C102E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18236-C8AB-CC40-926F-2C0761BEE2C6}"/>
              </a:ext>
            </a:extLst>
          </p:cNvPr>
          <p:cNvSpPr txBox="1"/>
          <p:nvPr/>
        </p:nvSpPr>
        <p:spPr>
          <a:xfrm>
            <a:off x="2113344" y="2655378"/>
            <a:ext cx="7823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C102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Courage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is being scared to death but saddling up anyway.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DC102E"/>
              </a:solidFill>
              <a:latin typeface="Tahom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C102E"/>
                </a:solidFill>
                <a:latin typeface="Tahoma"/>
              </a:rPr>
              <a:t>John Wayne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C102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8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3 Steps to Courage"/>
          <p:cNvSpPr txBox="1">
            <a:spLocks noGrp="1"/>
          </p:cNvSpPr>
          <p:nvPr>
            <p:ph type="title" idx="4294967295"/>
          </p:nvPr>
        </p:nvSpPr>
        <p:spPr>
          <a:xfrm>
            <a:off x="1565423" y="1531490"/>
            <a:ext cx="9061154" cy="2389239"/>
          </a:xfrm>
          <a:prstGeom prst="rect">
            <a:avLst/>
          </a:prstGeom>
        </p:spPr>
        <p:txBody>
          <a:bodyPr lIns="34289" tIns="34289" rIns="34289" bIns="34289"/>
          <a:lstStyle/>
          <a:p>
            <a:pPr>
              <a:defRPr sz="7200"/>
            </a:pPr>
            <a:r>
              <a:rPr dirty="0"/>
              <a:t>3 Steps to</a:t>
            </a:r>
            <a:r>
              <a:rPr lang="en-US" dirty="0"/>
              <a:t> Courage</a:t>
            </a:r>
            <a:br>
              <a:rPr dirty="0">
                <a:solidFill>
                  <a:srgbClr val="FF2600"/>
                </a:solidFill>
              </a:rPr>
            </a:br>
            <a:endParaRPr dirty="0">
              <a:solidFill>
                <a:srgbClr val="FF2600"/>
              </a:solidFill>
            </a:endParaRPr>
          </a:p>
        </p:txBody>
      </p:sp>
      <p:sp>
        <p:nvSpPr>
          <p:cNvPr id="112" name="I. Name Your Fear!"/>
          <p:cNvSpPr txBox="1">
            <a:spLocks noGrp="1"/>
          </p:cNvSpPr>
          <p:nvPr>
            <p:ph type="body" sz="quarter" idx="4294967295"/>
          </p:nvPr>
        </p:nvSpPr>
        <p:spPr>
          <a:xfrm>
            <a:off x="2491184" y="3234928"/>
            <a:ext cx="7209632" cy="2556272"/>
          </a:xfrm>
          <a:prstGeom prst="rect">
            <a:avLst/>
          </a:prstGeom>
        </p:spPr>
        <p:txBody>
          <a:bodyPr lIns="34289" tIns="34289" rIns="34289" bIns="34289">
            <a:normAutofit fontScale="92500" lnSpcReduction="10000"/>
          </a:bodyPr>
          <a:lstStyle/>
          <a:p>
            <a:pPr marL="0" lvl="1" indent="385762" algn="ctr" defTabSz="776287">
              <a:buNone/>
              <a:defRPr sz="6000" i="1"/>
            </a:pPr>
            <a:r>
              <a:rPr dirty="0"/>
              <a:t>I. Name Your</a:t>
            </a:r>
            <a:r>
              <a:rPr lang="en-US" dirty="0"/>
              <a:t> </a:t>
            </a:r>
            <a:r>
              <a:rPr b="1" u="sng" dirty="0">
                <a:solidFill>
                  <a:srgbClr val="DC102A"/>
                </a:solidFill>
              </a:rPr>
              <a:t>Fear!</a:t>
            </a:r>
            <a:endParaRPr lang="en-US" b="1" u="sng" dirty="0">
              <a:solidFill>
                <a:srgbClr val="DC102A"/>
              </a:solidFill>
            </a:endParaRPr>
          </a:p>
          <a:p>
            <a:pPr marL="0" lvl="1" indent="385762" algn="ctr" defTabSz="776287">
              <a:buNone/>
              <a:defRPr sz="6000" i="1"/>
            </a:pPr>
            <a:endParaRPr lang="en-US" b="1" u="sng" dirty="0">
              <a:solidFill>
                <a:srgbClr val="DC102A"/>
              </a:solidFill>
            </a:endParaRPr>
          </a:p>
          <a:p>
            <a:pPr marL="0" lvl="1" indent="385762" algn="ctr" defTabSz="776287">
              <a:buNone/>
              <a:defRPr sz="6000" i="1"/>
            </a:pPr>
            <a:r>
              <a:rPr lang="en-US" sz="4400" i="1" dirty="0"/>
              <a:t>You cannot change what you </a:t>
            </a:r>
          </a:p>
          <a:p>
            <a:pPr marL="0" lvl="1" indent="385762" algn="ctr" defTabSz="776287">
              <a:buNone/>
              <a:defRPr sz="6000" i="1"/>
            </a:pPr>
            <a:r>
              <a:rPr lang="en-US" sz="4400" i="1" dirty="0"/>
              <a:t>don’t acknowledge.  Dr. Phil</a:t>
            </a:r>
            <a:endParaRPr sz="4400" i="1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3 Steps to Courage"/>
          <p:cNvSpPr txBox="1">
            <a:spLocks noGrp="1"/>
          </p:cNvSpPr>
          <p:nvPr>
            <p:ph type="title" idx="4294967295"/>
          </p:nvPr>
        </p:nvSpPr>
        <p:spPr>
          <a:xfrm>
            <a:off x="1621878" y="1690191"/>
            <a:ext cx="8948244" cy="2497238"/>
          </a:xfrm>
          <a:prstGeom prst="rect">
            <a:avLst/>
          </a:prstGeom>
        </p:spPr>
        <p:txBody>
          <a:bodyPr lIns="34289" tIns="34289" rIns="34289" bIns="34289"/>
          <a:lstStyle/>
          <a:p>
            <a:pPr>
              <a:defRPr sz="7200"/>
            </a:pPr>
            <a:r>
              <a:rPr dirty="0"/>
              <a:t>3 Steps to </a:t>
            </a:r>
            <a:r>
              <a:rPr dirty="0">
                <a:solidFill>
                  <a:srgbClr val="DC102A"/>
                </a:solidFill>
              </a:rPr>
              <a:t>Courage</a:t>
            </a:r>
            <a:br>
              <a:rPr dirty="0">
                <a:solidFill>
                  <a:srgbClr val="FF2600"/>
                </a:solidFill>
              </a:rPr>
            </a:br>
            <a:endParaRPr dirty="0">
              <a:solidFill>
                <a:srgbClr val="FF2600"/>
              </a:solidFill>
            </a:endParaRPr>
          </a:p>
        </p:txBody>
      </p:sp>
      <p:sp>
        <p:nvSpPr>
          <p:cNvPr id="149" name="II. Frame Your Fear!…"/>
          <p:cNvSpPr txBox="1">
            <a:spLocks noGrp="1"/>
          </p:cNvSpPr>
          <p:nvPr>
            <p:ph type="body" sz="half" idx="4294967295"/>
          </p:nvPr>
        </p:nvSpPr>
        <p:spPr>
          <a:xfrm>
            <a:off x="691753" y="3349228"/>
            <a:ext cx="10808494" cy="1799878"/>
          </a:xfrm>
          <a:prstGeom prst="rect">
            <a:avLst/>
          </a:prstGeom>
        </p:spPr>
        <p:txBody>
          <a:bodyPr lIns="34289" tIns="34289" rIns="34289" bIns="34289"/>
          <a:lstStyle/>
          <a:p>
            <a:pPr marL="0" lvl="1" indent="411479" algn="ctr" defTabSz="822959">
              <a:lnSpc>
                <a:spcPct val="80000"/>
              </a:lnSpc>
              <a:spcBef>
                <a:spcPts val="0"/>
              </a:spcBef>
              <a:buSzTx/>
              <a:buNone/>
              <a:defRPr sz="5400" i="1"/>
            </a:pPr>
            <a:r>
              <a:rPr dirty="0"/>
              <a:t>II. </a:t>
            </a:r>
            <a:r>
              <a:rPr b="1" u="sng" dirty="0">
                <a:solidFill>
                  <a:srgbClr val="DC102A"/>
                </a:solidFill>
              </a:rPr>
              <a:t>Frame</a:t>
            </a:r>
            <a:r>
              <a:rPr dirty="0"/>
              <a:t> Your Fear!</a:t>
            </a:r>
          </a:p>
          <a:p>
            <a:pPr marL="0" lvl="1" indent="411479" algn="ctr" defTabSz="822959">
              <a:lnSpc>
                <a:spcPct val="80000"/>
              </a:lnSpc>
              <a:spcBef>
                <a:spcPts val="0"/>
              </a:spcBef>
              <a:buSzTx/>
              <a:buNone/>
              <a:defRPr sz="3780" i="1"/>
            </a:pPr>
            <a:endParaRPr dirty="0"/>
          </a:p>
          <a:p>
            <a:pPr marL="0" lvl="1" indent="411479" algn="ctr" defTabSz="822959">
              <a:lnSpc>
                <a:spcPct val="80000"/>
              </a:lnSpc>
              <a:spcBef>
                <a:spcPts val="0"/>
              </a:spcBef>
              <a:buSzTx/>
              <a:buNone/>
              <a:defRPr sz="4500" i="1"/>
            </a:pPr>
            <a:r>
              <a:rPr dirty="0"/>
              <a:t>Begin to “see” your fear differently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FRAME3.png" descr="FRAM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0" y="114300"/>
            <a:ext cx="93518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he way we SEE things (our beliefs about situations, other people or ourselves)  affects how we FEEL.…"/>
          <p:cNvSpPr txBox="1">
            <a:spLocks noGrp="1"/>
          </p:cNvSpPr>
          <p:nvPr>
            <p:ph type="body" sz="half" idx="4294967295"/>
          </p:nvPr>
        </p:nvSpPr>
        <p:spPr>
          <a:xfrm>
            <a:off x="3003550" y="1773424"/>
            <a:ext cx="6330950" cy="46720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600"/>
            </a:pPr>
            <a:r>
              <a:rPr sz="2200" dirty="0">
                <a:solidFill>
                  <a:schemeClr val="bg1"/>
                </a:solidFill>
              </a:rPr>
              <a:t>The way we </a:t>
            </a:r>
            <a:r>
              <a:rPr sz="2200" i="1" dirty="0">
                <a:solidFill>
                  <a:schemeClr val="bg1"/>
                </a:solidFill>
              </a:rPr>
              <a:t>SEE</a:t>
            </a:r>
            <a:r>
              <a:rPr sz="2200" dirty="0">
                <a:solidFill>
                  <a:schemeClr val="bg1"/>
                </a:solidFill>
              </a:rPr>
              <a:t> things (our beliefs about situations, other people or ourselves) </a:t>
            </a:r>
            <a:br>
              <a:rPr sz="2200" dirty="0">
                <a:solidFill>
                  <a:schemeClr val="bg1"/>
                </a:solidFill>
              </a:rPr>
            </a:br>
            <a:r>
              <a:rPr sz="2200" dirty="0">
                <a:solidFill>
                  <a:schemeClr val="bg1"/>
                </a:solidFill>
              </a:rPr>
              <a:t>affects how we </a:t>
            </a:r>
            <a:r>
              <a:rPr sz="2200" i="1" dirty="0">
                <a:solidFill>
                  <a:schemeClr val="bg1"/>
                </a:solidFill>
              </a:rPr>
              <a:t>FEEL</a:t>
            </a:r>
            <a:r>
              <a:rPr sz="22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  <a:buChar char="•"/>
              <a:defRPr sz="2600"/>
            </a:pPr>
            <a:r>
              <a:rPr sz="2200" dirty="0">
                <a:solidFill>
                  <a:schemeClr val="bg1"/>
                </a:solidFill>
              </a:rPr>
              <a:t>How we </a:t>
            </a:r>
            <a:r>
              <a:rPr sz="2200" i="1" dirty="0">
                <a:solidFill>
                  <a:schemeClr val="bg1"/>
                </a:solidFill>
              </a:rPr>
              <a:t>FEEL</a:t>
            </a:r>
            <a:r>
              <a:rPr sz="2200" dirty="0">
                <a:solidFill>
                  <a:schemeClr val="bg1"/>
                </a:solidFill>
              </a:rPr>
              <a:t> affects what we </a:t>
            </a:r>
            <a:r>
              <a:rPr sz="2200" i="1" dirty="0">
                <a:solidFill>
                  <a:schemeClr val="bg1"/>
                </a:solidFill>
              </a:rPr>
              <a:t>DO</a:t>
            </a:r>
            <a:r>
              <a:rPr sz="2200" dirty="0">
                <a:solidFill>
                  <a:schemeClr val="bg1"/>
                </a:solidFill>
              </a:rPr>
              <a:t> </a:t>
            </a:r>
            <a:br>
              <a:rPr sz="2200" dirty="0">
                <a:solidFill>
                  <a:schemeClr val="bg1"/>
                </a:solidFill>
              </a:rPr>
            </a:br>
            <a:r>
              <a:rPr sz="2200" dirty="0">
                <a:solidFill>
                  <a:schemeClr val="bg1"/>
                </a:solidFill>
              </a:rPr>
              <a:t>(our behavior or actions).</a:t>
            </a:r>
          </a:p>
          <a:p>
            <a:pPr>
              <a:spcBef>
                <a:spcPts val="600"/>
              </a:spcBef>
              <a:buChar char="•"/>
              <a:defRPr sz="2600"/>
            </a:pPr>
            <a:r>
              <a:rPr sz="2200" dirty="0">
                <a:solidFill>
                  <a:schemeClr val="bg1"/>
                </a:solidFill>
              </a:rPr>
              <a:t>What we </a:t>
            </a:r>
            <a:r>
              <a:rPr sz="2200" i="1" dirty="0">
                <a:solidFill>
                  <a:schemeClr val="bg1"/>
                </a:solidFill>
              </a:rPr>
              <a:t>DO</a:t>
            </a:r>
            <a:r>
              <a:rPr sz="2200" dirty="0">
                <a:solidFill>
                  <a:schemeClr val="bg1"/>
                </a:solidFill>
              </a:rPr>
              <a:t> affects what we </a:t>
            </a:r>
            <a:r>
              <a:rPr sz="2200" i="1" dirty="0">
                <a:solidFill>
                  <a:schemeClr val="bg1"/>
                </a:solidFill>
              </a:rPr>
              <a:t>GET</a:t>
            </a:r>
            <a:r>
              <a:rPr sz="2200" dirty="0">
                <a:solidFill>
                  <a:schemeClr val="bg1"/>
                </a:solidFill>
              </a:rPr>
              <a:t> (results).</a:t>
            </a:r>
          </a:p>
          <a:p>
            <a:pPr>
              <a:spcBef>
                <a:spcPts val="600"/>
              </a:spcBef>
              <a:buChar char="•"/>
              <a:defRPr sz="2600"/>
            </a:pPr>
            <a:r>
              <a:rPr sz="2200" dirty="0">
                <a:solidFill>
                  <a:schemeClr val="bg1"/>
                </a:solidFill>
              </a:rPr>
              <a:t>What we </a:t>
            </a:r>
            <a:r>
              <a:rPr sz="2200" i="1" dirty="0">
                <a:solidFill>
                  <a:schemeClr val="bg1"/>
                </a:solidFill>
              </a:rPr>
              <a:t>GET</a:t>
            </a:r>
            <a:r>
              <a:rPr sz="2200" dirty="0">
                <a:solidFill>
                  <a:schemeClr val="bg1"/>
                </a:solidFill>
              </a:rPr>
              <a:t> tends to reinforce how we SEE </a:t>
            </a:r>
            <a:r>
              <a:rPr lang="en-US" sz="2200" dirty="0">
                <a:solidFill>
                  <a:schemeClr val="bg1"/>
                </a:solidFill>
              </a:rPr>
              <a:t>     </a:t>
            </a:r>
            <a:r>
              <a:rPr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         or </a:t>
            </a:r>
            <a:r>
              <a:rPr sz="2200" dirty="0">
                <a:solidFill>
                  <a:schemeClr val="bg1"/>
                </a:solidFill>
              </a:rPr>
              <a:t>how we believe.                                      </a:t>
            </a:r>
          </a:p>
          <a:p>
            <a:pPr>
              <a:spcBef>
                <a:spcPts val="500"/>
              </a:spcBef>
              <a:buSzTx/>
              <a:buNone/>
              <a:defRPr sz="2400" i="1"/>
            </a:pPr>
            <a:r>
              <a:rPr dirty="0"/>
              <a:t>     </a:t>
            </a:r>
          </a:p>
        </p:txBody>
      </p:sp>
      <p:sp>
        <p:nvSpPr>
          <p:cNvPr id="155" name="Rectangle"/>
          <p:cNvSpPr/>
          <p:nvPr/>
        </p:nvSpPr>
        <p:spPr>
          <a:xfrm>
            <a:off x="-149605" y="5660783"/>
            <a:ext cx="1685398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10584721" y="5660783"/>
            <a:ext cx="1685397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uild="p" bldLvl="5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FRAME3.png" descr="FRAM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0" y="0"/>
            <a:ext cx="93518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FEAR"/>
          <p:cNvSpPr txBox="1"/>
          <p:nvPr/>
        </p:nvSpPr>
        <p:spPr>
          <a:xfrm>
            <a:off x="3623766" y="2697162"/>
            <a:ext cx="4944468" cy="138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800"/>
              </a:spcBef>
              <a:defRPr sz="85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FEAR</a:t>
            </a:r>
          </a:p>
        </p:txBody>
      </p:sp>
      <p:sp>
        <p:nvSpPr>
          <p:cNvPr id="219" name="Rectangle"/>
          <p:cNvSpPr/>
          <p:nvPr/>
        </p:nvSpPr>
        <p:spPr>
          <a:xfrm>
            <a:off x="-149605" y="5660783"/>
            <a:ext cx="1685398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Rectangle"/>
          <p:cNvSpPr/>
          <p:nvPr/>
        </p:nvSpPr>
        <p:spPr>
          <a:xfrm>
            <a:off x="10584721" y="5660783"/>
            <a:ext cx="1685397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FRAME3.png" descr="FRAM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0" y="0"/>
            <a:ext cx="93518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ELFISH"/>
          <p:cNvSpPr txBox="1"/>
          <p:nvPr/>
        </p:nvSpPr>
        <p:spPr>
          <a:xfrm>
            <a:off x="3260923" y="2557462"/>
            <a:ext cx="5670154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800"/>
              </a:spcBef>
              <a:defRPr sz="8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SELFISH</a:t>
            </a:r>
          </a:p>
        </p:txBody>
      </p:sp>
      <p:sp>
        <p:nvSpPr>
          <p:cNvPr id="226" name="Rectangle"/>
          <p:cNvSpPr/>
          <p:nvPr/>
        </p:nvSpPr>
        <p:spPr>
          <a:xfrm>
            <a:off x="-149605" y="5660783"/>
            <a:ext cx="1685398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Rectangle"/>
          <p:cNvSpPr/>
          <p:nvPr/>
        </p:nvSpPr>
        <p:spPr>
          <a:xfrm>
            <a:off x="10584721" y="5660783"/>
            <a:ext cx="1685397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FRAME3.png" descr="FRAM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0" y="0"/>
            <a:ext cx="93518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“they’ll get rid   of us all”"/>
          <p:cNvSpPr txBox="1"/>
          <p:nvPr/>
        </p:nvSpPr>
        <p:spPr>
          <a:xfrm>
            <a:off x="2924175" y="2347912"/>
            <a:ext cx="6343650" cy="217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800"/>
              </a:spcBef>
              <a:defRPr sz="6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“they’ll get rid   of us all”</a:t>
            </a:r>
          </a:p>
        </p:txBody>
      </p:sp>
      <p:sp>
        <p:nvSpPr>
          <p:cNvPr id="233" name="Rectangle"/>
          <p:cNvSpPr/>
          <p:nvPr/>
        </p:nvSpPr>
        <p:spPr>
          <a:xfrm>
            <a:off x="-149605" y="5660783"/>
            <a:ext cx="1685398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Rectangle"/>
          <p:cNvSpPr/>
          <p:nvPr/>
        </p:nvSpPr>
        <p:spPr>
          <a:xfrm>
            <a:off x="10584721" y="5660783"/>
            <a:ext cx="1685397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Who pays the price  for your fear?™"/>
          <p:cNvSpPr txBox="1">
            <a:spLocks noGrp="1"/>
          </p:cNvSpPr>
          <p:nvPr>
            <p:ph type="title" idx="4294967295"/>
          </p:nvPr>
        </p:nvSpPr>
        <p:spPr>
          <a:xfrm>
            <a:off x="1523999" y="2230437"/>
            <a:ext cx="9144002" cy="2397126"/>
          </a:xfrm>
          <a:prstGeom prst="rect">
            <a:avLst/>
          </a:prstGeom>
        </p:spPr>
        <p:txBody>
          <a:bodyPr/>
          <a:lstStyle/>
          <a:p>
            <a:pPr>
              <a:defRPr sz="6800"/>
            </a:pPr>
            <a:r>
              <a:t>Who pays the price </a:t>
            </a:r>
            <a:br/>
            <a:r>
              <a:t>for your fear?</a:t>
            </a:r>
            <a:r>
              <a:rPr sz="2800"/>
              <a:t>™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3 Steps to Courage"/>
          <p:cNvSpPr txBox="1">
            <a:spLocks noGrp="1"/>
          </p:cNvSpPr>
          <p:nvPr>
            <p:ph type="title" idx="4294967295"/>
          </p:nvPr>
        </p:nvSpPr>
        <p:spPr>
          <a:xfrm>
            <a:off x="1616075" y="1562100"/>
            <a:ext cx="8959850" cy="2332038"/>
          </a:xfrm>
          <a:prstGeom prst="rect">
            <a:avLst/>
          </a:prstGeom>
        </p:spPr>
        <p:txBody>
          <a:bodyPr/>
          <a:lstStyle/>
          <a:p>
            <a:pPr>
              <a:defRPr sz="6800"/>
            </a:pPr>
            <a:r>
              <a:rPr dirty="0"/>
              <a:t>3 Steps to </a:t>
            </a:r>
            <a:r>
              <a:rPr dirty="0">
                <a:solidFill>
                  <a:srgbClr val="DC102A"/>
                </a:solidFill>
              </a:rPr>
              <a:t>Courage</a:t>
            </a:r>
            <a:br>
              <a:rPr dirty="0">
                <a:solidFill>
                  <a:srgbClr val="FF2600"/>
                </a:solidFill>
              </a:rPr>
            </a:br>
            <a:endParaRPr dirty="0">
              <a:solidFill>
                <a:srgbClr val="FF2600"/>
              </a:solidFill>
            </a:endParaRPr>
          </a:p>
        </p:txBody>
      </p:sp>
      <p:sp>
        <p:nvSpPr>
          <p:cNvPr id="246" name="III. Claim Your Courage!…"/>
          <p:cNvSpPr txBox="1">
            <a:spLocks noGrp="1"/>
          </p:cNvSpPr>
          <p:nvPr>
            <p:ph type="body" sz="half" idx="4294967295"/>
          </p:nvPr>
        </p:nvSpPr>
        <p:spPr>
          <a:xfrm>
            <a:off x="1138336" y="3132137"/>
            <a:ext cx="9915328" cy="1782763"/>
          </a:xfrm>
          <a:prstGeom prst="rect">
            <a:avLst/>
          </a:prstGeom>
        </p:spPr>
        <p:txBody>
          <a:bodyPr/>
          <a:lstStyle/>
          <a:p>
            <a:pPr marL="0" lvl="1" indent="448055" algn="ctr" defTabSz="896111">
              <a:lnSpc>
                <a:spcPct val="80000"/>
              </a:lnSpc>
              <a:spcBef>
                <a:spcPts val="0"/>
              </a:spcBef>
              <a:buSzTx/>
              <a:buNone/>
              <a:defRPr sz="5880" i="1"/>
            </a:pPr>
            <a:r>
              <a:rPr dirty="0"/>
              <a:t>III. </a:t>
            </a:r>
            <a:r>
              <a:rPr b="1" u="sng" dirty="0">
                <a:solidFill>
                  <a:srgbClr val="DC102A"/>
                </a:solidFill>
              </a:rPr>
              <a:t>Claim</a:t>
            </a:r>
            <a:r>
              <a:rPr dirty="0"/>
              <a:t> Your Courage!</a:t>
            </a:r>
          </a:p>
          <a:p>
            <a:pPr marL="0" lvl="1" indent="448055" algn="ctr" defTabSz="896111">
              <a:lnSpc>
                <a:spcPct val="80000"/>
              </a:lnSpc>
              <a:spcBef>
                <a:spcPts val="0"/>
              </a:spcBef>
              <a:buSzTx/>
              <a:buNone/>
              <a:defRPr sz="4312" i="1"/>
            </a:pP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III. Claim Your Courage!"/>
          <p:cNvSpPr txBox="1">
            <a:spLocks noGrp="1"/>
          </p:cNvSpPr>
          <p:nvPr>
            <p:ph type="title" idx="4294967295"/>
          </p:nvPr>
        </p:nvSpPr>
        <p:spPr>
          <a:xfrm>
            <a:off x="1628775" y="2227262"/>
            <a:ext cx="920115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0391">
              <a:defRPr sz="6324"/>
            </a:pPr>
            <a:r>
              <a:rPr dirty="0"/>
              <a:t>III. </a:t>
            </a:r>
            <a:r>
              <a:rPr dirty="0">
                <a:solidFill>
                  <a:srgbClr val="DC102A"/>
                </a:solidFill>
              </a:rPr>
              <a:t>Claim</a:t>
            </a:r>
            <a:r>
              <a:rPr lang="en-US" dirty="0">
                <a:solidFill>
                  <a:srgbClr val="DC102A"/>
                </a:solidFill>
              </a:rPr>
              <a:t> </a:t>
            </a:r>
            <a:r>
              <a:rPr dirty="0"/>
              <a:t>Your</a:t>
            </a:r>
            <a:r>
              <a:rPr lang="en-US" dirty="0"/>
              <a:t> Courage! </a:t>
            </a:r>
            <a:endParaRPr dirty="0"/>
          </a:p>
        </p:txBody>
      </p:sp>
      <p:sp>
        <p:nvSpPr>
          <p:cNvPr id="262" name="The word “Maybe.”"/>
          <p:cNvSpPr txBox="1"/>
          <p:nvPr/>
        </p:nvSpPr>
        <p:spPr>
          <a:xfrm>
            <a:off x="2032000" y="3495675"/>
            <a:ext cx="8128000" cy="775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700"/>
              </a:spcBef>
              <a:defRPr sz="4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 The word “Maybe.”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ear.jpg" descr="f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80" y="-38100"/>
            <a:ext cx="1225936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III. Claim Your Courage!"/>
          <p:cNvSpPr txBox="1">
            <a:spLocks noGrp="1"/>
          </p:cNvSpPr>
          <p:nvPr>
            <p:ph type="title" idx="4294967295"/>
          </p:nvPr>
        </p:nvSpPr>
        <p:spPr>
          <a:xfrm>
            <a:off x="1628775" y="2227262"/>
            <a:ext cx="920115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0391">
              <a:defRPr sz="6324"/>
            </a:pPr>
            <a:r>
              <a:rPr dirty="0"/>
              <a:t>III. </a:t>
            </a:r>
            <a:r>
              <a:rPr dirty="0">
                <a:solidFill>
                  <a:srgbClr val="DC102A"/>
                </a:solidFill>
              </a:rPr>
              <a:t>Claim</a:t>
            </a:r>
            <a:r>
              <a:rPr lang="en-US" dirty="0">
                <a:solidFill>
                  <a:srgbClr val="DC102A"/>
                </a:solidFill>
              </a:rPr>
              <a:t> </a:t>
            </a:r>
            <a:r>
              <a:rPr dirty="0"/>
              <a:t>Your</a:t>
            </a:r>
            <a:r>
              <a:rPr lang="en-US" dirty="0"/>
              <a:t> Courage! </a:t>
            </a:r>
            <a:endParaRPr dirty="0"/>
          </a:p>
        </p:txBody>
      </p:sp>
      <p:sp>
        <p:nvSpPr>
          <p:cNvPr id="262" name="The word “Maybe.”"/>
          <p:cNvSpPr txBox="1"/>
          <p:nvPr/>
        </p:nvSpPr>
        <p:spPr>
          <a:xfrm>
            <a:off x="1771659" y="3495675"/>
            <a:ext cx="8845550" cy="946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700"/>
              </a:spcBef>
              <a:defRPr sz="4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Courage is an </a:t>
            </a:r>
            <a:r>
              <a:rPr lang="en-US" sz="6000" b="1" i="1" dirty="0">
                <a:solidFill>
                  <a:srgbClr val="DC102A"/>
                </a:solidFill>
              </a:rPr>
              <a:t>ACTION</a:t>
            </a:r>
            <a:r>
              <a:rPr lang="en-US" dirty="0">
                <a:solidFill>
                  <a:schemeClr val="tx1"/>
                </a:solidFill>
              </a:rPr>
              <a:t> word!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96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F48350-8EE9-5D40-A496-CA867010C6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Group"/>
          <p:cNvGrpSpPr/>
          <p:nvPr/>
        </p:nvGrpSpPr>
        <p:grpSpPr>
          <a:xfrm>
            <a:off x="2725737" y="3174"/>
            <a:ext cx="6740526" cy="6438901"/>
            <a:chOff x="0" y="0"/>
            <a:chExt cx="6740525" cy="6438899"/>
          </a:xfrm>
        </p:grpSpPr>
        <p:sp>
          <p:nvSpPr>
            <p:cNvPr id="280" name="Line"/>
            <p:cNvSpPr/>
            <p:nvPr/>
          </p:nvSpPr>
          <p:spPr>
            <a:xfrm flipV="1">
              <a:off x="30252" y="0"/>
              <a:ext cx="2" cy="6419213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round/>
            </a:ln>
            <a:effectLst>
              <a:outerShdw blurRad="38100" dist="19999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" name="Line"/>
            <p:cNvSpPr/>
            <p:nvPr/>
          </p:nvSpPr>
          <p:spPr>
            <a:xfrm flipV="1">
              <a:off x="6725914" y="0"/>
              <a:ext cx="1" cy="6419213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round/>
            </a:ln>
            <a:effectLst>
              <a:outerShdw blurRad="38100" dist="19999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" name="Line"/>
            <p:cNvSpPr/>
            <p:nvPr/>
          </p:nvSpPr>
          <p:spPr>
            <a:xfrm>
              <a:off x="22712" y="6438899"/>
              <a:ext cx="6717814" cy="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round/>
            </a:ln>
            <a:effectLst>
              <a:outerShdw blurRad="38100" dist="19999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" name="Circle"/>
            <p:cNvSpPr/>
            <p:nvPr/>
          </p:nvSpPr>
          <p:spPr>
            <a:xfrm>
              <a:off x="2743223" y="654043"/>
              <a:ext cx="1269723" cy="1269800"/>
            </a:xfrm>
            <a:prstGeom prst="ellipse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284" name="“"/>
            <p:cNvSpPr txBox="1"/>
            <p:nvPr/>
          </p:nvSpPr>
          <p:spPr>
            <a:xfrm>
              <a:off x="2963046" y="710038"/>
              <a:ext cx="780562" cy="192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1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“</a:t>
              </a:r>
            </a:p>
          </p:txBody>
        </p:sp>
        <p:sp>
          <p:nvSpPr>
            <p:cNvPr id="285" name="Fear calls us to be…"/>
            <p:cNvSpPr txBox="1"/>
            <p:nvPr/>
          </p:nvSpPr>
          <p:spPr>
            <a:xfrm>
              <a:off x="0" y="2136444"/>
              <a:ext cx="6717530" cy="2301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48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dirty="0"/>
                <a:t>Fear calls us to be</a:t>
              </a:r>
            </a:p>
            <a:p>
              <a:pPr algn="ctr">
                <a:defRPr sz="48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dirty="0"/>
                <a:t>spectators. Courage calls</a:t>
              </a:r>
            </a:p>
            <a:p>
              <a:pPr algn="ctr">
                <a:defRPr sz="48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dirty="0"/>
                <a:t>us to get in the game.</a:t>
              </a:r>
            </a:p>
          </p:txBody>
        </p:sp>
        <p:sp>
          <p:nvSpPr>
            <p:cNvPr id="286" name="Rectangle"/>
            <p:cNvSpPr/>
            <p:nvPr/>
          </p:nvSpPr>
          <p:spPr>
            <a:xfrm>
              <a:off x="1168769" y="4707541"/>
              <a:ext cx="4379993" cy="538939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287" name="Dave Cornell"/>
            <p:cNvSpPr txBox="1"/>
            <p:nvPr/>
          </p:nvSpPr>
          <p:spPr>
            <a:xfrm>
              <a:off x="2296435" y="4723522"/>
              <a:ext cx="2146061" cy="561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3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Dave Cornell</a:t>
              </a: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79DBC41-C98C-445D-AF94-DEBEA24E0888}"/>
              </a:ext>
            </a:extLst>
          </p:cNvPr>
          <p:cNvGrpSpPr/>
          <p:nvPr/>
        </p:nvGrpSpPr>
        <p:grpSpPr>
          <a:xfrm>
            <a:off x="1" y="2600326"/>
            <a:ext cx="7140819" cy="4257675"/>
            <a:chOff x="1" y="2600326"/>
            <a:chExt cx="7140819" cy="4257675"/>
          </a:xfrm>
        </p:grpSpPr>
        <p:pic>
          <p:nvPicPr>
            <p:cNvPr id="4" name="Picture 3" descr="A pair of white shoes&#10;&#10;Description generated with high confidence">
              <a:extLst>
                <a:ext uri="{FF2B5EF4-FFF2-40B4-BE49-F238E27FC236}">
                  <a16:creationId xmlns:a16="http://schemas.microsoft.com/office/drawing/2014/main" id="{6FD8A1B0-F88E-4A56-B350-67E30BBD1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24000"/>
                      </a14:imgEffect>
                    </a14:imgLayer>
                  </a14:imgProps>
                </a:ext>
              </a:extLst>
            </a:blip>
            <a:srcRect l="3188" b="19809"/>
            <a:stretch/>
          </p:blipFill>
          <p:spPr>
            <a:xfrm>
              <a:off x="1" y="2600326"/>
              <a:ext cx="7140818" cy="4257674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CD0F8E-529B-4475-9B66-7963AD377F46}"/>
                </a:ext>
              </a:extLst>
            </p:cNvPr>
            <p:cNvSpPr/>
            <p:nvPr/>
          </p:nvSpPr>
          <p:spPr>
            <a:xfrm>
              <a:off x="2" y="2600326"/>
              <a:ext cx="7140818" cy="2447924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1291DA-B75A-4B1D-B74D-C5D3138211AC}"/>
                </a:ext>
              </a:extLst>
            </p:cNvPr>
            <p:cNvSpPr/>
            <p:nvPr/>
          </p:nvSpPr>
          <p:spPr>
            <a:xfrm rot="5400000">
              <a:off x="3737097" y="3454279"/>
              <a:ext cx="4257674" cy="254976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E67649-4F1D-48B1-ABD4-7056EBDEBF18}"/>
              </a:ext>
            </a:extLst>
          </p:cNvPr>
          <p:cNvSpPr txBox="1"/>
          <p:nvPr/>
        </p:nvSpPr>
        <p:spPr>
          <a:xfrm>
            <a:off x="1323976" y="631418"/>
            <a:ext cx="10439401" cy="308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Garamond"/>
              </a:rPr>
              <a:t>What is a lack of courage </a:t>
            </a: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srgbClr val="DC102E"/>
                </a:solidFill>
                <a:effectLst/>
                <a:uLnTx/>
                <a:uFillTx/>
                <a:latin typeface="Tahoma"/>
                <a:ea typeface="+mn-ea"/>
                <a:cs typeface="Garamond"/>
              </a:rPr>
              <a:t>costing </a:t>
            </a: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Garamond"/>
              </a:rPr>
              <a:t>your team?</a:t>
            </a:r>
          </a:p>
          <a:p>
            <a:pPr marL="0" marR="0" lvl="0" indent="0" algn="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D18236-C8AB-CC40-926F-2C0761BEE2C6}"/>
              </a:ext>
            </a:extLst>
          </p:cNvPr>
          <p:cNvSpPr txBox="1"/>
          <p:nvPr/>
        </p:nvSpPr>
        <p:spPr>
          <a:xfrm>
            <a:off x="1937085" y="3066699"/>
            <a:ext cx="835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Organizations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don’t become courageous,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C102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people do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C102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3D590F-F3A5-4BB2-A22C-A0B11E94832F}"/>
              </a:ext>
            </a:extLst>
          </p:cNvPr>
          <p:cNvSpPr>
            <a:spLocks/>
          </p:cNvSpPr>
          <p:nvPr/>
        </p:nvSpPr>
        <p:spPr bwMode="auto">
          <a:xfrm>
            <a:off x="5264636" y="665155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rgbClr val="DC102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C102E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21FEDC-AAB3-40FB-A8AF-6F3E41BA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07" y="3566160"/>
            <a:ext cx="3098327" cy="28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4" name="Rectangle 4"/>
          <p:cNvSpPr>
            <a:spLocks/>
          </p:cNvSpPr>
          <p:nvPr/>
        </p:nvSpPr>
        <p:spPr bwMode="auto">
          <a:xfrm>
            <a:off x="1416222" y="1347179"/>
            <a:ext cx="46214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57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7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PILLARS</a:t>
            </a:r>
            <a:r>
              <a:rPr kumimoji="0" lang="en-US" sz="60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 </a:t>
            </a:r>
            <a:r>
              <a:rPr kumimoji="0" lang="en-US" sz="40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of</a:t>
            </a:r>
            <a:r>
              <a:rPr kumimoji="0" lang="en-US" sz="5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 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1408729" y="2138817"/>
            <a:ext cx="4466998" cy="96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57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650" normalizeH="0" baseline="0" noProof="0" dirty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TRUST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623111" y="903650"/>
            <a:ext cx="4217790" cy="52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SzTx/>
              <a:buFont typeface="+mj-lt"/>
              <a:buAutoNum type="arabicPeriod"/>
              <a:tabLst>
                <a:tab pos="2317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CLARITY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SzTx/>
              <a:buFont typeface="+mj-lt"/>
              <a:buAutoNum type="arabicPeriod"/>
              <a:tabLst>
                <a:tab pos="5667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COMPASSION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SzTx/>
              <a:buFont typeface="+mj-lt"/>
              <a:buAutoNum type="arabicPeriod"/>
              <a:tabLst>
                <a:tab pos="5667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CHARACTER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SzTx/>
              <a:buFont typeface="+mj-lt"/>
              <a:buAutoNum type="arabicPeriod"/>
              <a:tabLst>
                <a:tab pos="5667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COMPETENCY</a:t>
            </a: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Font typeface="+mj-lt"/>
              <a:buAutoNum type="arabicPeriod"/>
              <a:tabLst>
                <a:tab pos="5667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COMMITMENT</a:t>
            </a: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Font typeface="+mj-lt"/>
              <a:buAutoNum type="arabicPeriod"/>
              <a:tabLst>
                <a:tab pos="5667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CONNECTION</a:t>
            </a: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Font typeface="+mj-lt"/>
              <a:buAutoNum type="arabicPeriod"/>
              <a:tabLst>
                <a:tab pos="5667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CONTRIBUTION</a:t>
            </a: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DC102A"/>
              </a:buClr>
              <a:buFont typeface="+mj-lt"/>
              <a:buAutoNum type="arabicPeriod"/>
              <a:tabLst>
                <a:tab pos="5667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Palatino Linotype" charset="0"/>
              </a:rPr>
              <a:t>CONSISTENCY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04000" y="762000"/>
            <a:ext cx="560805" cy="5608320"/>
            <a:chOff x="6604000" y="762000"/>
            <a:chExt cx="560805" cy="560832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 flipV="1">
              <a:off x="7162800" y="762000"/>
              <a:ext cx="2005" cy="560832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604000" y="3566160"/>
              <a:ext cx="558800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3048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DC4F69-E8E9-E442-930B-6B6E3A3589FB}"/>
              </a:ext>
            </a:extLst>
          </p:cNvPr>
          <p:cNvSpPr txBox="1"/>
          <p:nvPr/>
        </p:nvSpPr>
        <p:spPr>
          <a:xfrm>
            <a:off x="2318509" y="3099315"/>
            <a:ext cx="8505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  <a:ea typeface="ヒラギノ角ゴ ProN W3"/>
              </a:rPr>
              <a:t>People put faith in those who care beyond themselves.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D111F-F5DB-AD40-A4F8-242C27748827}"/>
              </a:ext>
            </a:extLst>
          </p:cNvPr>
          <p:cNvSpPr txBox="1"/>
          <p:nvPr/>
        </p:nvSpPr>
        <p:spPr>
          <a:xfrm>
            <a:off x="1694311" y="4253476"/>
            <a:ext cx="8505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</a:rPr>
              <a:t>Do the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C102A"/>
                </a:solidFill>
                <a:effectLst/>
                <a:uLnTx/>
                <a:uFillTx/>
                <a:latin typeface="Myriad Pro" panose="020B0503030403020204" pitchFamily="34" charset="0"/>
              </a:rPr>
              <a:t>work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5B0A4-5C65-DA46-B6EF-FBAF869A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849" y="890932"/>
            <a:ext cx="2073466" cy="31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D18236-C8AB-CC40-926F-2C0761BEE2C6}"/>
              </a:ext>
            </a:extLst>
          </p:cNvPr>
          <p:cNvSpPr txBox="1"/>
          <p:nvPr/>
        </p:nvSpPr>
        <p:spPr>
          <a:xfrm>
            <a:off x="3150143" y="2963401"/>
            <a:ext cx="5820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ヒラギノ角ゴ ProN W3"/>
              </a:rPr>
              <a:t>Everything of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ヒラギノ角ゴ ProN W3"/>
              </a:rPr>
              <a:t>value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ヒラギノ角ゴ ProN W3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ヒラギノ角ゴ ProN W3"/>
              </a:rPr>
              <a:t>is built on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Tahoma"/>
                <a:ea typeface="ヒラギノ角ゴ ProN W3"/>
              </a:rPr>
              <a:t>trust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Tahoma"/>
                <a:ea typeface="ヒラギノ角ゴ ProN W3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1BCF0-F4CC-9D47-BC0F-AE8C07CAD583}"/>
              </a:ext>
            </a:extLst>
          </p:cNvPr>
          <p:cNvSpPr/>
          <p:nvPr/>
        </p:nvSpPr>
        <p:spPr>
          <a:xfrm>
            <a:off x="8183583" y="6036894"/>
            <a:ext cx="3775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"/>
                <a:cs typeface="Tahoma" panose="020B0604030504040204" pitchFamily="34" charset="0"/>
                <a:sym typeface="Tahoma" charset="0"/>
              </a:rPr>
              <a:t>www.TrustEdge.com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" y="5808677"/>
            <a:ext cx="2827422" cy="667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30FB10-BF87-422C-B06C-9329C7A10430}"/>
              </a:ext>
            </a:extLst>
          </p:cNvPr>
          <p:cNvSpPr>
            <a:spLocks/>
          </p:cNvSpPr>
          <p:nvPr/>
        </p:nvSpPr>
        <p:spPr bwMode="auto">
          <a:xfrm>
            <a:off x="5254804" y="665156"/>
            <a:ext cx="2211571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39316" marR="0" lvl="0" indent="-339316" algn="l" defTabSz="914400" rtl="0" eaLnBrk="1" fontAlgn="auto" latinLnBrk="0" hangingPunct="1">
              <a:lnSpc>
                <a:spcPct val="100000"/>
              </a:lnSpc>
              <a:spcBef>
                <a:spcPts val="1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Palatino Linotype" charset="0"/>
              </a:rPr>
              <a:t>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Palatino Linotype"/>
              <a:ea typeface="Arial"/>
              <a:cs typeface="Tahoma" panose="020B0604030504040204" pitchFamily="34" charset="0"/>
              <a:sym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refighter-1717918_640.jpg" descr="firefighter-1717918_640.jpg"/>
          <p:cNvPicPr>
            <a:picLocks noChangeAspect="1"/>
          </p:cNvPicPr>
          <p:nvPr/>
        </p:nvPicPr>
        <p:blipFill>
          <a:blip r:embed="rId2"/>
          <a:srcRect r="46845"/>
          <a:stretch>
            <a:fillRect/>
          </a:stretch>
        </p:blipFill>
        <p:spPr>
          <a:xfrm>
            <a:off x="-1282700" y="0"/>
            <a:ext cx="547660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olice officer.jpg" descr="Police officer.jpg"/>
          <p:cNvPicPr>
            <a:picLocks noChangeAspect="1"/>
          </p:cNvPicPr>
          <p:nvPr/>
        </p:nvPicPr>
        <p:blipFill>
          <a:blip r:embed="rId3"/>
          <a:srcRect l="46115" r="15164"/>
          <a:stretch>
            <a:fillRect/>
          </a:stretch>
        </p:blipFill>
        <p:spPr>
          <a:xfrm>
            <a:off x="3853581" y="-5755"/>
            <a:ext cx="3995938" cy="6869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oldier.jpg" descr="soldier.jpg"/>
          <p:cNvPicPr>
            <a:picLocks noChangeAspect="1"/>
          </p:cNvPicPr>
          <p:nvPr/>
        </p:nvPicPr>
        <p:blipFill>
          <a:blip r:embed="rId4"/>
          <a:srcRect l="27467" r="20397"/>
          <a:stretch>
            <a:fillRect/>
          </a:stretch>
        </p:blipFill>
        <p:spPr>
          <a:xfrm>
            <a:off x="7830867" y="-67469"/>
            <a:ext cx="5477169" cy="6992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wo Kinds of Fear"/>
          <p:cNvSpPr txBox="1">
            <a:spLocks noGrp="1"/>
          </p:cNvSpPr>
          <p:nvPr>
            <p:ph type="title" idx="4294967295"/>
          </p:nvPr>
        </p:nvSpPr>
        <p:spPr>
          <a:xfrm>
            <a:off x="1981200" y="533399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Two Kinds of Fear</a:t>
            </a:r>
          </a:p>
        </p:txBody>
      </p:sp>
      <p:sp>
        <p:nvSpPr>
          <p:cNvPr id="63" name="Rational"/>
          <p:cNvSpPr txBox="1">
            <a:spLocks noGrp="1"/>
          </p:cNvSpPr>
          <p:nvPr>
            <p:ph type="body" sz="quarter" idx="4294967295"/>
          </p:nvPr>
        </p:nvSpPr>
        <p:spPr>
          <a:xfrm>
            <a:off x="2247900" y="1858962"/>
            <a:ext cx="7696200" cy="731838"/>
          </a:xfrm>
          <a:prstGeom prst="rect">
            <a:avLst/>
          </a:prstGeom>
        </p:spPr>
        <p:txBody>
          <a:bodyPr/>
          <a:lstStyle>
            <a:lvl1pPr marL="742950" indent="-742950">
              <a:lnSpc>
                <a:spcPct val="90000"/>
              </a:lnSpc>
              <a:spcBef>
                <a:spcPts val="900"/>
              </a:spcBef>
              <a:buAutoNum type="arabicPeriod"/>
              <a:defRPr sz="4000"/>
            </a:lvl1pPr>
          </a:lstStyle>
          <a:p>
            <a:r>
              <a:t>Rational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ouble-click to edit"/>
          <p:cNvSpPr txBox="1">
            <a:spLocks noGrp="1"/>
          </p:cNvSpPr>
          <p:nvPr>
            <p:ph type="title" idx="4294967295"/>
          </p:nvPr>
        </p:nvSpPr>
        <p:spPr>
          <a:xfrm>
            <a:off x="1981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endParaRPr/>
          </a:p>
        </p:txBody>
      </p:sp>
      <p:pic>
        <p:nvPicPr>
          <p:cNvPr id="69" name="Fear Fire.jpeg" descr="Fear Fi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7938"/>
            <a:ext cx="12192000" cy="8848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wo Kinds of Fear"/>
          <p:cNvSpPr txBox="1">
            <a:spLocks noGrp="1"/>
          </p:cNvSpPr>
          <p:nvPr>
            <p:ph type="title" idx="4294967295"/>
          </p:nvPr>
        </p:nvSpPr>
        <p:spPr>
          <a:xfrm>
            <a:off x="1981200" y="533399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Two Kinds of Fear</a:t>
            </a:r>
          </a:p>
        </p:txBody>
      </p:sp>
      <p:sp>
        <p:nvSpPr>
          <p:cNvPr id="72" name="Irrational"/>
          <p:cNvSpPr txBox="1">
            <a:spLocks noGrp="1"/>
          </p:cNvSpPr>
          <p:nvPr>
            <p:ph type="body" sz="quarter" idx="4294967295"/>
          </p:nvPr>
        </p:nvSpPr>
        <p:spPr>
          <a:xfrm>
            <a:off x="2247900" y="1858962"/>
            <a:ext cx="7696200" cy="2081213"/>
          </a:xfrm>
          <a:prstGeom prst="rect">
            <a:avLst/>
          </a:prstGeom>
        </p:spPr>
        <p:txBody>
          <a:bodyPr/>
          <a:lstStyle>
            <a:lvl1pPr marL="742950" indent="-742950">
              <a:lnSpc>
                <a:spcPct val="90000"/>
              </a:lnSpc>
              <a:spcBef>
                <a:spcPts val="900"/>
              </a:spcBef>
              <a:buAutoNum type="arabicPeriod" startAt="2"/>
              <a:defRPr sz="4000"/>
            </a:lvl1pPr>
          </a:lstStyle>
          <a:p>
            <a:r>
              <a:t> Irrational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ear.jpeg" descr="fea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2375"/>
            <a:ext cx="12192000" cy="8631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wo Kinds of Fear"/>
          <p:cNvSpPr txBox="1">
            <a:spLocks noGrp="1"/>
          </p:cNvSpPr>
          <p:nvPr>
            <p:ph type="title" idx="4294967295"/>
          </p:nvPr>
        </p:nvSpPr>
        <p:spPr>
          <a:xfrm>
            <a:off x="1981200" y="342899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Two Kinds of Fear</a:t>
            </a:r>
          </a:p>
        </p:txBody>
      </p:sp>
      <p:sp>
        <p:nvSpPr>
          <p:cNvPr id="79" name="Irrational…"/>
          <p:cNvSpPr txBox="1">
            <a:spLocks noGrp="1"/>
          </p:cNvSpPr>
          <p:nvPr>
            <p:ph type="body" idx="4294967295"/>
          </p:nvPr>
        </p:nvSpPr>
        <p:spPr>
          <a:xfrm>
            <a:off x="2247900" y="1447799"/>
            <a:ext cx="7696200" cy="45418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68680">
              <a:lnSpc>
                <a:spcPct val="90000"/>
              </a:lnSpc>
              <a:spcBef>
                <a:spcPts val="600"/>
              </a:spcBef>
              <a:buSzTx/>
              <a:buNone/>
              <a:defRPr sz="3800"/>
            </a:pPr>
            <a:r>
              <a:t>   </a:t>
            </a:r>
            <a:r>
              <a:rPr sz="5225"/>
              <a:t>Irrational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Not being good enough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Not being enough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Fear of what others might think or say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Need to meet other’s expectations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Feeling of not being smart enough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Being too young or too old</a:t>
            </a:r>
            <a:endParaRPr i="1"/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Disappointing others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Letting others down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Failure</a:t>
            </a:r>
          </a:p>
          <a:p>
            <a:pPr marL="705802" lvl="1" indent="-271462" defTabSz="868680">
              <a:lnSpc>
                <a:spcPct val="90000"/>
              </a:lnSpc>
              <a:spcBef>
                <a:spcPts val="0"/>
              </a:spcBef>
              <a:defRPr sz="2850"/>
            </a:pPr>
            <a:r>
              <a:t>Fear of not knowing what’s next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wo Kinds of Fear"/>
          <p:cNvSpPr txBox="1">
            <a:spLocks noGrp="1"/>
          </p:cNvSpPr>
          <p:nvPr>
            <p:ph type="title" idx="4294967295"/>
          </p:nvPr>
        </p:nvSpPr>
        <p:spPr>
          <a:xfrm>
            <a:off x="1981200" y="533399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Two Kinds of Fear</a:t>
            </a:r>
          </a:p>
        </p:txBody>
      </p:sp>
      <p:sp>
        <p:nvSpPr>
          <p:cNvPr id="84" name="Irrational - How fear shows up…"/>
          <p:cNvSpPr txBox="1">
            <a:spLocks noGrp="1"/>
          </p:cNvSpPr>
          <p:nvPr>
            <p:ph type="body" idx="4294967295"/>
          </p:nvPr>
        </p:nvSpPr>
        <p:spPr>
          <a:xfrm>
            <a:off x="1015498" y="1676399"/>
            <a:ext cx="10257335" cy="45418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Tx/>
              <a:buNone/>
              <a:defRPr sz="5500"/>
            </a:pPr>
            <a:r>
              <a:rPr dirty="0"/>
              <a:t>   Irrational - How fear shows up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3000"/>
            </a:pPr>
            <a:r>
              <a:rPr dirty="0"/>
              <a:t>Avoidance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3000"/>
            </a:pPr>
            <a:r>
              <a:rPr dirty="0"/>
              <a:t>Procrastination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3000"/>
            </a:pPr>
            <a:r>
              <a:rPr dirty="0"/>
              <a:t>Perfection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3000"/>
            </a:pPr>
            <a:r>
              <a:rPr dirty="0"/>
              <a:t>Blame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3000"/>
            </a:pPr>
            <a:r>
              <a:rPr dirty="0"/>
              <a:t>Settling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3000"/>
            </a:pPr>
            <a:r>
              <a:rPr dirty="0"/>
              <a:t>Compromising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3000"/>
            </a:pPr>
            <a:r>
              <a:rPr dirty="0"/>
              <a:t>Rationalizing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29">
      <a:dk1>
        <a:srgbClr val="000000"/>
      </a:dk1>
      <a:lt1>
        <a:srgbClr val="FFFFFF"/>
      </a:lt1>
      <a:dk2>
        <a:srgbClr val="000000"/>
      </a:dk2>
      <a:lt2>
        <a:srgbClr val="ADADAD"/>
      </a:lt2>
      <a:accent1>
        <a:srgbClr val="E51937"/>
      </a:accent1>
      <a:accent2>
        <a:srgbClr val="A6192E"/>
      </a:accent2>
      <a:accent3>
        <a:srgbClr val="AAAAAA"/>
      </a:accent3>
      <a:accent4>
        <a:srgbClr val="DADADA"/>
      </a:accent4>
      <a:accent5>
        <a:srgbClr val="777777"/>
      </a:accent5>
      <a:accent6>
        <a:srgbClr val="2C2D8A"/>
      </a:accent6>
      <a:hlink>
        <a:srgbClr val="009999"/>
      </a:hlink>
      <a:folHlink>
        <a:srgbClr val="99CC00"/>
      </a:folHlink>
    </a:clrScheme>
    <a:fontScheme name="TrustEdge_2017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ahoma" charset="0"/>
            <a:ea typeface="Arial" charset="0"/>
            <a:cs typeface="Arial" charset="0"/>
            <a:sym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ahoma" charset="0"/>
            <a:ea typeface="Arial" charset="0"/>
            <a:cs typeface="Arial" charset="0"/>
            <a:sym typeface="Tahom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Subtitle">
  <a:themeElements>
    <a:clrScheme name="Custom 29">
      <a:dk1>
        <a:srgbClr val="000000"/>
      </a:dk1>
      <a:lt1>
        <a:srgbClr val="FFFFFF"/>
      </a:lt1>
      <a:dk2>
        <a:srgbClr val="000000"/>
      </a:dk2>
      <a:lt2>
        <a:srgbClr val="ADADAD"/>
      </a:lt2>
      <a:accent1>
        <a:srgbClr val="E51937"/>
      </a:accent1>
      <a:accent2>
        <a:srgbClr val="A6192E"/>
      </a:accent2>
      <a:accent3>
        <a:srgbClr val="AAAAAA"/>
      </a:accent3>
      <a:accent4>
        <a:srgbClr val="DADADA"/>
      </a:accent4>
      <a:accent5>
        <a:srgbClr val="777777"/>
      </a:accent5>
      <a:accent6>
        <a:srgbClr val="2C2D8A"/>
      </a:accent6>
      <a:hlink>
        <a:srgbClr val="009999"/>
      </a:hlink>
      <a:folHlink>
        <a:srgbClr val="99CC00"/>
      </a:folHlink>
    </a:clrScheme>
    <a:fontScheme name="TrustEdge_2017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ahoma" charset="0"/>
            <a:ea typeface="Arial" charset="0"/>
            <a:cs typeface="Arial" charset="0"/>
            <a:sym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ahoma" charset="0"/>
            <a:ea typeface="Arial" charset="0"/>
            <a:cs typeface="Arial" charset="0"/>
            <a:sym typeface="Tahom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27">
      <a:dk1>
        <a:sysClr val="windowText" lastClr="000000"/>
      </a:dk1>
      <a:lt1>
        <a:srgbClr val="FFFFFF"/>
      </a:lt1>
      <a:dk2>
        <a:srgbClr val="44546A"/>
      </a:dk2>
      <a:lt2>
        <a:srgbClr val="000000"/>
      </a:lt2>
      <a:accent1>
        <a:srgbClr val="E5193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LI master - white bkgd">
  <a:themeElements>
    <a:clrScheme name="TELI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DC102E"/>
      </a:accent1>
      <a:accent2>
        <a:srgbClr val="7F7F7F"/>
      </a:accent2>
      <a:accent3>
        <a:srgbClr val="7F7F7F"/>
      </a:accent3>
      <a:accent4>
        <a:srgbClr val="A5A5A5"/>
      </a:accent4>
      <a:accent5>
        <a:srgbClr val="D8D8D8"/>
      </a:accent5>
      <a:accent6>
        <a:srgbClr val="22AF9F"/>
      </a:accent6>
      <a:hlink>
        <a:srgbClr val="000000"/>
      </a:hlink>
      <a:folHlink>
        <a:srgbClr val="7F7F7F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LI master - white bkgd">
  <a:themeElements>
    <a:clrScheme name="TELI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DC102E"/>
      </a:accent1>
      <a:accent2>
        <a:srgbClr val="7F7F7F"/>
      </a:accent2>
      <a:accent3>
        <a:srgbClr val="7F7F7F"/>
      </a:accent3>
      <a:accent4>
        <a:srgbClr val="A5A5A5"/>
      </a:accent4>
      <a:accent5>
        <a:srgbClr val="D8D8D8"/>
      </a:accent5>
      <a:accent6>
        <a:srgbClr val="22AF9F"/>
      </a:accent6>
      <a:hlink>
        <a:srgbClr val="000000"/>
      </a:hlink>
      <a:folHlink>
        <a:srgbClr val="7F7F7F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itle &amp; Subtitle">
  <a:themeElements>
    <a:clrScheme name="Custom 29">
      <a:dk1>
        <a:srgbClr val="000000"/>
      </a:dk1>
      <a:lt1>
        <a:srgbClr val="FFFFFF"/>
      </a:lt1>
      <a:dk2>
        <a:srgbClr val="000000"/>
      </a:dk2>
      <a:lt2>
        <a:srgbClr val="ADADAD"/>
      </a:lt2>
      <a:accent1>
        <a:srgbClr val="E51937"/>
      </a:accent1>
      <a:accent2>
        <a:srgbClr val="A6192E"/>
      </a:accent2>
      <a:accent3>
        <a:srgbClr val="AAAAAA"/>
      </a:accent3>
      <a:accent4>
        <a:srgbClr val="DADADA"/>
      </a:accent4>
      <a:accent5>
        <a:srgbClr val="777777"/>
      </a:accent5>
      <a:accent6>
        <a:srgbClr val="2C2D8A"/>
      </a:accent6>
      <a:hlink>
        <a:srgbClr val="009999"/>
      </a:hlink>
      <a:folHlink>
        <a:srgbClr val="99CC00"/>
      </a:folHlink>
    </a:clrScheme>
    <a:fontScheme name="TrustEdge_2017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ahoma" charset="0"/>
            <a:ea typeface="Arial" charset="0"/>
            <a:cs typeface="Arial" charset="0"/>
            <a:sym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ahoma" charset="0"/>
            <a:ea typeface="Arial" charset="0"/>
            <a:cs typeface="Arial" charset="0"/>
            <a:sym typeface="Tahom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1146</Words>
  <Application>Microsoft Macintosh PowerPoint</Application>
  <PresentationFormat>Widescreen</PresentationFormat>
  <Paragraphs>174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Helvetica</vt:lpstr>
      <vt:lpstr>Myriad Pro</vt:lpstr>
      <vt:lpstr>Palatino Linotype</vt:lpstr>
      <vt:lpstr>Tahoma</vt:lpstr>
      <vt:lpstr>Times New Roman</vt:lpstr>
      <vt:lpstr>Times Roman</vt:lpstr>
      <vt:lpstr>Wingdings</vt:lpstr>
      <vt:lpstr>Title &amp; Subtitle</vt:lpstr>
      <vt:lpstr>1_Title &amp; Subtitle</vt:lpstr>
      <vt:lpstr>2_Office Theme</vt:lpstr>
      <vt:lpstr>TELI master - white bkgd</vt:lpstr>
      <vt:lpstr>1_TELI master - white bkgd</vt:lpstr>
      <vt:lpstr>3_Title &amp; Subtitle</vt:lpstr>
      <vt:lpstr>Dave Cornell</vt:lpstr>
      <vt:lpstr>PowerPoint Presentation</vt:lpstr>
      <vt:lpstr>PowerPoint Presentation</vt:lpstr>
      <vt:lpstr>Two Kinds of Fear</vt:lpstr>
      <vt:lpstr>PowerPoint Presentation</vt:lpstr>
      <vt:lpstr>Two Kinds of Fear</vt:lpstr>
      <vt:lpstr>PowerPoint Presentation</vt:lpstr>
      <vt:lpstr>Two Kinds of Fear</vt:lpstr>
      <vt:lpstr>Two Kinds of Fear</vt:lpstr>
      <vt:lpstr>PowerPoint Presentation</vt:lpstr>
      <vt:lpstr>3 Steps to Courage </vt:lpstr>
      <vt:lpstr>3 Steps to Courage </vt:lpstr>
      <vt:lpstr>PowerPoint Presentation</vt:lpstr>
      <vt:lpstr>PowerPoint Presentation</vt:lpstr>
      <vt:lpstr>PowerPoint Presentation</vt:lpstr>
      <vt:lpstr>PowerPoint Presentation</vt:lpstr>
      <vt:lpstr>Who pays the price  for your fear?™</vt:lpstr>
      <vt:lpstr>3 Steps to Courage </vt:lpstr>
      <vt:lpstr>III. Claim Your Courage! </vt:lpstr>
      <vt:lpstr>III. Claim Your Courage!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Engstrom</dc:creator>
  <cp:lastModifiedBy>Dave Cornell</cp:lastModifiedBy>
  <cp:revision>57</cp:revision>
  <cp:lastPrinted>2021-04-28T13:51:38Z</cp:lastPrinted>
  <dcterms:created xsi:type="dcterms:W3CDTF">2021-04-01T15:17:58Z</dcterms:created>
  <dcterms:modified xsi:type="dcterms:W3CDTF">2022-06-22T20:19:53Z</dcterms:modified>
</cp:coreProperties>
</file>