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0" r:id="rId2"/>
  </p:sldMasterIdLst>
  <p:notesMasterIdLst>
    <p:notesMasterId r:id="rId13"/>
  </p:notesMasterIdLst>
  <p:sldIdLst>
    <p:sldId id="2038388448" r:id="rId3"/>
    <p:sldId id="2038388449" r:id="rId4"/>
    <p:sldId id="2038388447" r:id="rId5"/>
    <p:sldId id="2038388439" r:id="rId6"/>
    <p:sldId id="2038388440" r:id="rId7"/>
    <p:sldId id="2038388441" r:id="rId8"/>
    <p:sldId id="2038388444" r:id="rId9"/>
    <p:sldId id="2038388445" r:id="rId10"/>
    <p:sldId id="2038388446" r:id="rId11"/>
    <p:sldId id="48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F2E"/>
    <a:srgbClr val="E51936"/>
    <a:srgbClr val="DD0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97"/>
    <p:restoredTop sz="77321"/>
  </p:normalViewPr>
  <p:slideViewPr>
    <p:cSldViewPr snapToGrid="0">
      <p:cViewPr varScale="1">
        <p:scale>
          <a:sx n="96" d="100"/>
          <a:sy n="96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B4622-4FDF-834A-A05A-C2523EC53EF5}" type="datetimeFigureOut">
              <a:rPr lang="en-US" smtClean="0"/>
              <a:t>7/11/25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60398-4853-2541-A38E-EFAAA79C6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5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Our process:</a:t>
            </a:r>
          </a:p>
          <a:p>
            <a:pPr>
              <a:buNone/>
            </a:pPr>
            <a:endParaRPr lang="en-US" dirty="0">
              <a:solidFill>
                <a:srgbClr val="949699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Question ideation – what are we curious about? What do we think our clients will be curious about? What will Certified Partners be curious about?</a:t>
            </a: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Answer: Working America</a:t>
            </a:r>
          </a:p>
          <a:p>
            <a:pPr marL="228600" indent="-228600">
              <a:buAutoNum type="arabicPeriod"/>
            </a:pPr>
            <a:endParaRPr lang="en-US" dirty="0">
              <a:solidFill>
                <a:srgbClr val="949699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- Survey out in the world for a couple weeks, then get data back</a:t>
            </a: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Analyze analyze analyze</a:t>
            </a: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Fascinating results all over the place BUT</a:t>
            </a: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“WHAT’S THE STORY HERE?</a:t>
            </a:r>
          </a:p>
          <a:p>
            <a:pPr marL="228600" indent="-228600">
              <a:buAutoNum type="arabicPeriod"/>
            </a:pPr>
            <a:r>
              <a:rPr lang="en-US" dirty="0">
                <a:solidFill>
                  <a:srgbClr val="949699"/>
                </a:solidFill>
                <a:effectLst/>
                <a:latin typeface="Helvetica" pitchFamily="2" charset="0"/>
              </a:rPr>
              <a:t>So much data: Retention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16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year’s research, from all sorts of perspectives, affirms: investing in Trust is always worth it and the lack of trust is our biggest expense</a:t>
            </a:r>
          </a:p>
          <a:p>
            <a:endParaRPr lang="en-US" dirty="0"/>
          </a:p>
          <a:p>
            <a:r>
              <a:rPr lang="en-US" dirty="0"/>
              <a:t>Which Stat stood out most to you? </a:t>
            </a:r>
          </a:p>
          <a:p>
            <a:endParaRPr lang="en-US" dirty="0"/>
          </a:p>
          <a:p>
            <a:r>
              <a:rPr lang="en-US" dirty="0"/>
              <a:t>Feels most relevant to your organization?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94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C961-8DD4-BED1-086D-342BCCC1E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A5B131-1A2E-9D07-184E-9AA50826F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995A4A-7116-AD0B-C1D5-0708F94F42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>
                <a:solidFill>
                  <a:srgbClr val="949699"/>
                </a:solidFill>
                <a:effectLst/>
                <a:latin typeface="Helvetica" pitchFamily="2" charset="0"/>
              </a:rPr>
              <a:t>Weighted to the 2020 U.S. Census for age, region, gender, and ethnicity. </a:t>
            </a:r>
          </a:p>
          <a:p>
            <a:pPr>
              <a:buNone/>
            </a:pPr>
            <a:endParaRPr lang="en-US" i="1" dirty="0">
              <a:solidFill>
                <a:srgbClr val="949699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en-US" i="1" dirty="0">
                <a:solidFill>
                  <a:srgbClr val="949699"/>
                </a:solidFill>
                <a:effectLst/>
                <a:latin typeface="Helvetica" pitchFamily="2" charset="0"/>
              </a:rPr>
              <a:t>Margin of error is +/-3.58 percentage points. </a:t>
            </a:r>
            <a:endParaRPr lang="en-US" dirty="0">
              <a:solidFill>
                <a:srgbClr val="949699"/>
              </a:solidFill>
              <a:effectLst/>
              <a:latin typeface="Helvetica" pitchFamily="2" charset="0"/>
            </a:endParaRPr>
          </a:p>
          <a:p>
            <a:pPr>
              <a:buNone/>
            </a:pPr>
            <a:endParaRPr lang="en-US" dirty="0">
              <a:solidFill>
                <a:srgbClr val="949699"/>
              </a:solidFill>
              <a:effectLst/>
              <a:latin typeface="Helvetica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B19D8-205C-A3E9-C9F9-D3FC9D9498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59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80% of Boomers,</a:t>
            </a:r>
            <a:r>
              <a:rPr lang="en-US" i="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76% of managers, and</a:t>
            </a:r>
            <a:r>
              <a:rPr lang="en-US" i="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68% of executives agreed</a:t>
            </a:r>
            <a:endParaRPr lang="en-US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with this statement: “As</a:t>
            </a:r>
            <a:r>
              <a:rPr lang="en-US" i="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a customer, I can tell</a:t>
            </a:r>
            <a:r>
              <a:rPr lang="en-US" i="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whether or not I trust a</a:t>
            </a:r>
            <a:r>
              <a:rPr lang="en-US" i="0" dirty="0">
                <a:solidFill>
                  <a:srgbClr val="FFFFFF"/>
                </a:solidFill>
                <a:effectLst/>
                <a:latin typeface="Helvetica" pitchFamily="2" charset="0"/>
              </a:rPr>
              <a:t> </a:t>
            </a: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salesperson right away.”</a:t>
            </a:r>
          </a:p>
          <a:p>
            <a:pPr>
              <a:buNone/>
            </a:pPr>
            <a:endParaRPr lang="en-US" i="1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>
              <a:buNone/>
            </a:pPr>
            <a:r>
              <a:rPr lang="en-US" i="1" dirty="0">
                <a:solidFill>
                  <a:srgbClr val="FFFFFF"/>
                </a:solidFill>
                <a:effectLst/>
                <a:latin typeface="Helvetica" pitchFamily="2" charset="0"/>
              </a:rPr>
              <a:t>WE’RE ALL IN SALES – DAN PINK</a:t>
            </a:r>
          </a:p>
          <a:p>
            <a:pPr>
              <a:buNone/>
            </a:pPr>
            <a:endParaRPr lang="en-US" dirty="0">
              <a:solidFill>
                <a:srgbClr val="FFFFFF"/>
              </a:solidFill>
              <a:effectLst/>
              <a:latin typeface="Helvetica" pitchFamily="2" charset="0"/>
            </a:endParaRPr>
          </a:p>
          <a:p>
            <a:pPr marL="228600" indent="-228600">
              <a:buAutoNum type="arabicPeriod"/>
            </a:pPr>
            <a:r>
              <a:rPr lang="en-US" dirty="0"/>
              <a:t>Is being very strategic in these first moments something you are already doing or is this an opportunity for growth for you?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 err="1"/>
              <a:t>Whats</a:t>
            </a:r>
            <a:r>
              <a:rPr lang="en-US" dirty="0"/>
              <a:t> behind such a high level of confidence?</a:t>
            </a:r>
          </a:p>
          <a:p>
            <a:pPr marL="228600" indent="-228600">
              <a:buAutoNum type="arabicPeriod"/>
            </a:pPr>
            <a:r>
              <a:rPr lang="en-US" dirty="0"/>
              <a:t>Ending Point</a:t>
            </a:r>
          </a:p>
          <a:p>
            <a:pPr marL="685800" lvl="1" indent="-228600">
              <a:buAutoNum type="arabicPeriod"/>
            </a:pPr>
            <a:r>
              <a:rPr lang="en-US" dirty="0"/>
              <a:t>Analyze and evaluate your verbal AND non-</a:t>
            </a:r>
            <a:r>
              <a:rPr lang="en-US" dirty="0" err="1"/>
              <a:t>verbals</a:t>
            </a:r>
            <a:r>
              <a:rPr lang="en-US" dirty="0"/>
              <a:t> in your initial interaction with prospects – you might unlock something</a:t>
            </a:r>
          </a:p>
          <a:p>
            <a:pPr marL="685800" lvl="1" indent="-228600">
              <a:buAutoNum type="arabicPeriod"/>
            </a:pPr>
            <a:r>
              <a:rPr lang="en-US" dirty="0"/>
              <a:t>Key Word: Intentionality!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99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i="1" dirty="0">
                <a:effectLst/>
                <a:latin typeface="Helvetica" pitchFamily="2" charset="0"/>
              </a:rPr>
              <a:t>One of the “Surprise!” stats</a:t>
            </a:r>
          </a:p>
          <a:p>
            <a:pPr>
              <a:buNone/>
            </a:pPr>
            <a:endParaRPr lang="en-US" i="1" dirty="0">
              <a:effectLst/>
              <a:latin typeface="Helvetica" pitchFamily="2" charset="0"/>
            </a:endParaRPr>
          </a:p>
          <a:p>
            <a:pPr>
              <a:buNone/>
            </a:pPr>
            <a:r>
              <a:rPr lang="en-US" i="1" dirty="0">
                <a:effectLst/>
                <a:latin typeface="Helvetica" pitchFamily="2" charset="0"/>
              </a:rPr>
              <a:t>“Being creative” was selected by executives as essential for building trust 4x as much</a:t>
            </a:r>
            <a:endParaRPr lang="en-US" dirty="0">
              <a:effectLst/>
              <a:latin typeface="Helvetica" pitchFamily="2" charset="0"/>
            </a:endParaRPr>
          </a:p>
          <a:p>
            <a:r>
              <a:rPr lang="en-US" i="1" dirty="0">
                <a:effectLst/>
                <a:latin typeface="Helvetica" pitchFamily="2" charset="0"/>
              </a:rPr>
              <a:t>as it was selected by employees.</a:t>
            </a:r>
          </a:p>
          <a:p>
            <a:endParaRPr lang="en-US" i="1" dirty="0">
              <a:effectLst/>
              <a:latin typeface="Helvetica" pitchFamily="2" charset="0"/>
            </a:endParaRPr>
          </a:p>
          <a:p>
            <a:r>
              <a:rPr lang="en-US" i="1" dirty="0">
                <a:effectLst/>
                <a:latin typeface="Helvetica" pitchFamily="2" charset="0"/>
              </a:rPr>
              <a:t>This </a:t>
            </a:r>
            <a:r>
              <a:rPr lang="en-US" i="1" dirty="0" err="1">
                <a:effectLst/>
                <a:latin typeface="Helvetica" pitchFamily="2" charset="0"/>
              </a:rPr>
              <a:t>higlights</a:t>
            </a:r>
            <a:r>
              <a:rPr lang="en-US" i="1" dirty="0">
                <a:effectLst/>
                <a:latin typeface="Helvetica" pitchFamily="2" charset="0"/>
              </a:rPr>
              <a:t> a gap – but what creates this?</a:t>
            </a:r>
          </a:p>
          <a:p>
            <a:endParaRPr lang="en-US" i="1" dirty="0">
              <a:effectLst/>
              <a:latin typeface="Helvetica" pitchFamily="2" charset="0"/>
            </a:endParaRPr>
          </a:p>
          <a:p>
            <a:r>
              <a:rPr lang="en-US" i="1" dirty="0">
                <a:effectLst/>
                <a:latin typeface="Helvetica" pitchFamily="2" charset="0"/>
              </a:rPr>
              <a:t> Critical : how Executives RESPOND to creative opportunities. </a:t>
            </a:r>
          </a:p>
          <a:p>
            <a:r>
              <a:rPr lang="en-US" i="1" dirty="0">
                <a:effectLst/>
                <a:latin typeface="Helvetica" pitchFamily="2" charset="0"/>
              </a:rPr>
              <a:t>- only takes ONE poor response to someone's attempt to share to shut that valve off - and word spreads.</a:t>
            </a:r>
          </a:p>
          <a:p>
            <a:endParaRPr lang="en-US" i="1" dirty="0">
              <a:effectLst/>
              <a:latin typeface="Helvetica" pitchFamily="2" charset="0"/>
            </a:endParaRPr>
          </a:p>
          <a:p>
            <a:r>
              <a:rPr lang="en-US" i="1" dirty="0">
                <a:effectLst/>
                <a:latin typeface="Helvetica" pitchFamily="2" charset="0"/>
              </a:rPr>
              <a:t>Pillar Focus: Connection. Are your clients creating opportunities for genuine connection? </a:t>
            </a:r>
          </a:p>
          <a:p>
            <a:endParaRPr lang="en-US" i="1" dirty="0">
              <a:effectLst/>
              <a:latin typeface="Helvetica" pitchFamily="2" charset="0"/>
            </a:endParaRPr>
          </a:p>
          <a:p>
            <a:r>
              <a:rPr lang="en-US" i="1" dirty="0">
                <a:effectLst/>
                <a:latin typeface="Helvetica" pitchFamily="2" charset="0"/>
              </a:rPr>
              <a:t>And in an atmosphere conducive to sharing creative concepts? </a:t>
            </a:r>
          </a:p>
          <a:p>
            <a:r>
              <a:rPr lang="en-US" i="1" dirty="0">
                <a:effectLst/>
                <a:latin typeface="Helvetica" pitchFamily="2" charset="0"/>
              </a:rPr>
              <a:t>If your struggling with this – hold up a mirror?</a:t>
            </a:r>
          </a:p>
          <a:p>
            <a:endParaRPr lang="en-US" i="1" dirty="0">
              <a:effectLst/>
              <a:latin typeface="Helvetica" pitchFamily="2" charset="0"/>
            </a:endParaRPr>
          </a:p>
          <a:p>
            <a:r>
              <a:rPr lang="en-US" i="1" dirty="0">
                <a:effectLst/>
                <a:latin typeface="Helvetica" pitchFamily="2" charset="0"/>
              </a:rPr>
              <a:t>BECAUSE…NEXT SLIDE</a:t>
            </a:r>
            <a:endParaRPr lang="en-US" dirty="0">
              <a:effectLst/>
              <a:latin typeface="Helvetica" pitchFamily="2" charset="0"/>
            </a:endParaRPr>
          </a:p>
          <a:p>
            <a:endParaRPr lang="en-US" dirty="0">
              <a:effectLst/>
              <a:latin typeface="Helvetica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53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2/3rds of low wage-earners believe increased diversity will increase trust in an employer. More than 50% of them want more freedom to express ideas.</a:t>
            </a:r>
          </a:p>
          <a:p>
            <a:endParaRPr lang="en-US" dirty="0"/>
          </a:p>
          <a:p>
            <a:r>
              <a:rPr lang="en-US" dirty="0"/>
              <a:t>tension with our previous stat….more than half of front line/hourly/lower wage earners recognized that the opportunity to express their ideas – AKA: share their creativity– would build Trust in their employer. </a:t>
            </a:r>
          </a:p>
          <a:p>
            <a:endParaRPr lang="en-US" dirty="0"/>
          </a:p>
          <a:p>
            <a:r>
              <a:rPr lang="en-US" dirty="0"/>
              <a:t>This is simple math. </a:t>
            </a:r>
          </a:p>
          <a:p>
            <a:r>
              <a:rPr lang="en-US" dirty="0"/>
              <a:t>Set the stage for creative dialogue, be careful and intentional in how you respond</a:t>
            </a:r>
          </a:p>
          <a:p>
            <a:endParaRPr lang="en-US" dirty="0"/>
          </a:p>
          <a:p>
            <a:r>
              <a:rPr lang="en-US" dirty="0"/>
              <a:t>Watch the trust grow on both sides.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07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fields—biotechnology, technology, and the military—rank AI highly as a trust</a:t>
            </a:r>
          </a:p>
          <a:p>
            <a:pPr>
              <a:buNone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builder while others—like finance—believe it’s a trust killer.</a:t>
            </a:r>
          </a:p>
          <a:p>
            <a:pPr>
              <a:buNone/>
            </a:pPr>
            <a:endParaRPr lang="en-US" sz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QUESTION: Take a look at the fields on the screen – where does your industry fall?</a:t>
            </a:r>
          </a:p>
          <a:p>
            <a:pPr>
              <a:buNone/>
            </a:pPr>
            <a:endParaRPr lang="en-US" sz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COMPETENCY PILLAR: STAY FRESH AND RELEVANT. How can AI support your clients?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takeaway here: don’t assume. Don’t assume your client is ready, willing and/or excited to embrace AI. </a:t>
            </a:r>
          </a:p>
          <a:p>
            <a:pPr>
              <a:buNone/>
            </a:pPr>
            <a:endParaRPr lang="en-US" sz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53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While 57% of women ranked favoritism as one of their top three “bad boss” behaviors,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55% of men selected “inconsistent communication.”</a:t>
            </a:r>
          </a:p>
          <a:p>
            <a:endParaRPr lang="en-US" dirty="0"/>
          </a:p>
          <a:p>
            <a:r>
              <a:rPr lang="en-US" dirty="0"/>
              <a:t>“Biggest bang for the buck” stats. The ROI on addressing these is massive.</a:t>
            </a:r>
          </a:p>
          <a:p>
            <a:endParaRPr lang="en-US" dirty="0"/>
          </a:p>
          <a:p>
            <a:r>
              <a:rPr lang="en-US" dirty="0"/>
              <a:t>Both these stats can be fixed with CONSISTENCY</a:t>
            </a:r>
          </a:p>
          <a:p>
            <a:pPr marL="171450" indent="-171450">
              <a:buFontTx/>
              <a:buChar char="-"/>
            </a:pPr>
            <a:r>
              <a:rPr lang="en-US" dirty="0"/>
              <a:t>Consistent standards for celebration and promotions. If you’re coaching people in leadership, check in with their </a:t>
            </a:r>
            <a:r>
              <a:rPr lang="en-US" dirty="0" err="1"/>
              <a:t>protocals</a:t>
            </a:r>
            <a:r>
              <a:rPr lang="en-US" dirty="0"/>
              <a:t>. And if they ask why, be ready to explain this stat. You can drive higher levels of trust 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Consistent communication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Meetings: especially in 1:1s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Channels [email]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Newsletters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Updates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61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they don’t trust their employer, women are two times more likely than men to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eel physically sick and are 66% more likely than men to feel fearful of being fired.</a:t>
            </a:r>
          </a:p>
          <a:p>
            <a:endParaRPr lang="en-US" dirty="0"/>
          </a:p>
          <a:p>
            <a:r>
              <a:rPr lang="en-US" dirty="0"/>
              <a:t>The most up to date statistic we could find from the US Bureau of Labor Statistics is that the US Workforce is now 57.5% women.</a:t>
            </a:r>
          </a:p>
          <a:p>
            <a:endParaRPr lang="en-US" dirty="0"/>
          </a:p>
          <a:p>
            <a:r>
              <a:rPr lang="en-US" dirty="0"/>
              <a:t>Lens of Productivity and Longevity- d the cost of a lack of Trust.</a:t>
            </a:r>
          </a:p>
          <a:p>
            <a:br>
              <a:rPr lang="en-US" dirty="0"/>
            </a:br>
            <a:r>
              <a:rPr lang="en-US" dirty="0"/>
              <a:t>These can be great stats to incorporate into your case for Trust delivery</a:t>
            </a:r>
          </a:p>
          <a:p>
            <a:pPr marL="171450" indent="-171450">
              <a:buFontTx/>
              <a:buChar char="-"/>
            </a:pPr>
            <a:r>
              <a:rPr lang="en-US" dirty="0"/>
              <a:t>Who performs their best when you combine a lack of trust with feeling PHYSICALLY ill</a:t>
            </a:r>
          </a:p>
          <a:p>
            <a:pPr marL="171450" indent="-171450">
              <a:buFontTx/>
              <a:buChar char="-"/>
            </a:pPr>
            <a:r>
              <a:rPr lang="en-US" dirty="0"/>
              <a:t>Or being fired?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Invest in trust and you’re investing in the prevention of these two crippling experiences.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82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45% of all respondents—regardless of age, gender, or company position—have quit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job because they could not trust their company’s leaders.</a:t>
            </a:r>
            <a:endParaRPr lang="en-US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  <a:p>
            <a:r>
              <a:rPr lang="en-US" dirty="0"/>
              <a:t>This is the most important stat of the research. If you’re working with a client who has churn, this stat will put a number to what they’ve felt.</a:t>
            </a:r>
          </a:p>
          <a:p>
            <a:endParaRPr lang="en-US" dirty="0"/>
          </a:p>
          <a:p>
            <a:r>
              <a:rPr lang="en-US" dirty="0"/>
              <a:t>I almost threw out this question. We believe it’s probably the #1 reason someone </a:t>
            </a:r>
            <a:r>
              <a:rPr lang="en-US" dirty="0" err="1"/>
              <a:t>elaves</a:t>
            </a:r>
            <a:r>
              <a:rPr lang="en-US" dirty="0"/>
              <a:t> a job, but </a:t>
            </a:r>
            <a:r>
              <a:rPr lang="en-US" dirty="0" err="1"/>
              <a:t>Ihaven’t</a:t>
            </a:r>
            <a:r>
              <a:rPr lang="en-US" dirty="0"/>
              <a:t> been convinced people could always trace it back to that being the root issue. I bet 10% of people would state this.</a:t>
            </a:r>
          </a:p>
          <a:p>
            <a:endParaRPr lang="en-US" dirty="0"/>
          </a:p>
          <a:p>
            <a:r>
              <a:rPr lang="en-US" dirty="0"/>
              <a:t>But almost Half of working America can pin point and acknowledge a lack of trust in their leadership as why they left.</a:t>
            </a:r>
          </a:p>
          <a:p>
            <a:endParaRPr lang="en-US" dirty="0"/>
          </a:p>
          <a:p>
            <a:r>
              <a:rPr lang="en-US" dirty="0"/>
              <a:t>Another critical case for trust stat. and a </a:t>
            </a:r>
            <a:r>
              <a:rPr lang="en-US" dirty="0" err="1"/>
              <a:t>crticial</a:t>
            </a:r>
            <a:r>
              <a:rPr lang="en-US" dirty="0"/>
              <a:t> stat to support not just working on ONE pillar, but on all 8. </a:t>
            </a:r>
          </a:p>
          <a:p>
            <a:r>
              <a:rPr lang="en-US" dirty="0"/>
              <a:t>People don’t quit jobs. They quit working for people they don’t trust.”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60398-4853-2541-A38E-EFAAA79C68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79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800"/>
              </a:spcAft>
              <a:defRPr sz="4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1862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800"/>
              </a:spcAft>
              <a:defRPr sz="4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97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264637" y="665156"/>
            <a:ext cx="2211572" cy="44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39320" marR="0" lvl="0" indent="-339320" algn="l" defTabSz="914411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Palatino Linotype" charset="0"/>
              </a:rPr>
              <a:t>“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latino Linotype"/>
              <a:ea typeface="Arial"/>
              <a:cs typeface="Tahoma" panose="020B0604030504040204" pitchFamily="34" charset="0"/>
              <a:sym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06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264637" y="245432"/>
            <a:ext cx="2211572" cy="44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39320" marR="0" lvl="0" indent="-339320" algn="l" defTabSz="914411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Palatino Linotype" charset="0"/>
              </a:rPr>
              <a:t>“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latino Linotype"/>
              <a:ea typeface="Arial"/>
              <a:cs typeface="Tahoma" panose="020B0604030504040204" pitchFamily="34" charset="0"/>
              <a:sym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804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11502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38203" y="867509"/>
            <a:ext cx="10515598" cy="5122985"/>
          </a:xfrm>
          <a:prstGeom prst="rect">
            <a:avLst/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489334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849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824867" y="6430781"/>
            <a:ext cx="4227227" cy="28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66947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264636" y="665155"/>
            <a:ext cx="2211571" cy="44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39316" marR="0" lvl="0" indent="-339316" algn="l" defTabSz="914400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Palatino Linotype" charset="0"/>
              </a:rPr>
              <a:t>“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latino Linotype"/>
              <a:ea typeface="Arial"/>
              <a:cs typeface="Tahoma" panose="020B0604030504040204" pitchFamily="34" charset="0"/>
              <a:sym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54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264636" y="245431"/>
            <a:ext cx="2211571" cy="44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39316" marR="0" lvl="0" indent="-339316" algn="l" defTabSz="914400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Palatino Linotype" charset="0"/>
              </a:rPr>
              <a:t>“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latino Linotype"/>
              <a:ea typeface="Arial"/>
              <a:cs typeface="Tahoma" panose="020B0604030504040204" pitchFamily="34" charset="0"/>
              <a:sym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48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50806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38201" y="867508"/>
            <a:ext cx="10515599" cy="5122985"/>
          </a:xfrm>
          <a:prstGeom prst="rect">
            <a:avLst/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7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14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824866" y="6430780"/>
            <a:ext cx="4227226" cy="28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43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9376621" y="6400803"/>
            <a:ext cx="2573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©MMXVII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Trust Edge Leadership Institute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7A7A6-E8D5-476D-9F23-94B5FDA9F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-1" y="0"/>
            <a:ext cx="1161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2043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y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9391124" y="6520113"/>
            <a:ext cx="2573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©MMXVII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Trust Edge Leadership Institute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293A49E-2367-44F3-9532-95AE6C6B7F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-1" y="0"/>
            <a:ext cx="1160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3735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9430"/>
            <a:ext cx="10515600" cy="821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53651"/>
            <a:ext cx="10515600" cy="4123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0B2C82-6509-4F10-8050-C950987C4AE3}"/>
              </a:ext>
            </a:extLst>
          </p:cNvPr>
          <p:cNvSpPr txBox="1">
            <a:spLocks/>
          </p:cNvSpPr>
          <p:nvPr userDrawn="1"/>
        </p:nvSpPr>
        <p:spPr>
          <a:xfrm>
            <a:off x="6213576" y="6423429"/>
            <a:ext cx="5812719" cy="258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haroni" panose="02010803020104030203" pitchFamily="2" charset="-79"/>
                <a:ea typeface="Tahoma" panose="020B0604030504040204" pitchFamily="34" charset="0"/>
                <a:cs typeface="Aharoni" panose="02010803020104030203" pitchFamily="2" charset="-79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cs typeface="Tahoma" panose="020B0604030504040204" pitchFamily="34" charset="0"/>
              </a:rPr>
              <a:t>Copyright © MMXXI Trust Edge Leadership</a:t>
            </a:r>
            <a:r>
              <a:rPr lang="en-US" sz="1000" b="0" dirty="0">
                <a:solidFill>
                  <a:schemeClr val="bg1">
                    <a:lumMod val="8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Institute.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8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0"/>
        </a:spcBef>
        <a:spcAft>
          <a:spcPts val="2400"/>
        </a:spcAft>
        <a:buClr>
          <a:schemeClr val="accent1"/>
        </a:buClr>
        <a:buFont typeface="Wingdings" panose="05000000000000000000" pitchFamily="2" charset="2"/>
        <a:buChar char="§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FDFD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DFDFD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DFDFD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869430"/>
            <a:ext cx="10515600" cy="821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2053652"/>
            <a:ext cx="10515600" cy="4123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0B2C82-6509-4F10-8050-C950987C4AE3}"/>
              </a:ext>
            </a:extLst>
          </p:cNvPr>
          <p:cNvSpPr txBox="1">
            <a:spLocks/>
          </p:cNvSpPr>
          <p:nvPr userDrawn="1"/>
        </p:nvSpPr>
        <p:spPr>
          <a:xfrm>
            <a:off x="6213577" y="6423429"/>
            <a:ext cx="5812718" cy="258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haroni" panose="02010803020104030203" pitchFamily="2" charset="-79"/>
                <a:ea typeface="Tahoma" panose="020B0604030504040204" pitchFamily="34" charset="0"/>
                <a:cs typeface="Aharoni" panose="02010803020104030203" pitchFamily="2" charset="-79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11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cs typeface="Tahoma" panose="020B0604030504040204" pitchFamily="34" charset="0"/>
              </a:rPr>
              <a:t>Copyright © MMXXI Trust Edge Leadership</a:t>
            </a:r>
            <a:r>
              <a:rPr lang="en-US" sz="1000" b="0" dirty="0">
                <a:solidFill>
                  <a:schemeClr val="bg1">
                    <a:lumMod val="8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Institute.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3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57206" indent="-457206" algn="l" defTabSz="914411" rtl="0" eaLnBrk="1" latinLnBrk="0" hangingPunct="1">
        <a:lnSpc>
          <a:spcPct val="90000"/>
        </a:lnSpc>
        <a:spcBef>
          <a:spcPts val="0"/>
        </a:spcBef>
        <a:spcAft>
          <a:spcPts val="2400"/>
        </a:spcAft>
        <a:buClr>
          <a:schemeClr val="accent1"/>
        </a:buClr>
        <a:buFont typeface="Wingdings" panose="05000000000000000000" pitchFamily="2" charset="2"/>
        <a:buChar char="§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FDFDF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DFDFDF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DFDFDF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40EFC9-ADF4-88E5-DE9F-817C9A9BC3B3}"/>
              </a:ext>
            </a:extLst>
          </p:cNvPr>
          <p:cNvSpPr txBox="1"/>
          <p:nvPr/>
        </p:nvSpPr>
        <p:spPr>
          <a:xfrm>
            <a:off x="404299" y="2459504"/>
            <a:ext cx="61001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51937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The 2025 </a:t>
            </a:r>
          </a:p>
          <a:p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51937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Trust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51936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Outlook</a:t>
            </a:r>
            <a:r>
              <a:rPr kumimoji="0" lang="en-US" sz="6000" i="0" u="none" strike="noStrike" kern="1200" cap="none" spc="0" normalizeH="0" baseline="30000" noProof="0" dirty="0">
                <a:ln>
                  <a:noFill/>
                </a:ln>
                <a:solidFill>
                  <a:srgbClr val="E51937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®️</a:t>
            </a:r>
            <a:endParaRPr lang="en-US" baseline="30000" dirty="0">
              <a:solidFill>
                <a:srgbClr val="DD0F2D"/>
              </a:solidFill>
            </a:endParaRPr>
          </a:p>
        </p:txBody>
      </p:sp>
      <p:pic>
        <p:nvPicPr>
          <p:cNvPr id="7" name="Picture 6" descr="A group of people holding hands&#10;&#10;AI-generated content may be incorrect.">
            <a:extLst>
              <a:ext uri="{FF2B5EF4-FFF2-40B4-BE49-F238E27FC236}">
                <a16:creationId xmlns:a16="http://schemas.microsoft.com/office/drawing/2014/main" id="{F77E9E9F-A125-7BCD-F0A0-AFF7C4A12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730" y="978249"/>
            <a:ext cx="3785833" cy="49015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8760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ed line with white text and arrows&#10;&#10;Description automatically generated">
            <a:extLst>
              <a:ext uri="{FF2B5EF4-FFF2-40B4-BE49-F238E27FC236}">
                <a16:creationId xmlns:a16="http://schemas.microsoft.com/office/drawing/2014/main" id="{F0BED0AB-8123-2FC8-B7D2-861E1F9F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952" y="453675"/>
            <a:ext cx="9109711" cy="621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4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BF6FF17-0C02-4880-146E-1B6D3557D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united states with percentages&#10;&#10;AI-generated content may be incorrect.">
            <a:extLst>
              <a:ext uri="{FF2B5EF4-FFF2-40B4-BE49-F238E27FC236}">
                <a16:creationId xmlns:a16="http://schemas.microsoft.com/office/drawing/2014/main" id="{4A25EF2C-EAE9-F8C8-3259-F209D182B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453" y="1274636"/>
            <a:ext cx="4416635" cy="462447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8E2CD2E-F894-B57D-264C-02C790BAE7E8}"/>
              </a:ext>
            </a:extLst>
          </p:cNvPr>
          <p:cNvGrpSpPr/>
          <p:nvPr/>
        </p:nvGrpSpPr>
        <p:grpSpPr>
          <a:xfrm>
            <a:off x="6036912" y="1467705"/>
            <a:ext cx="490259" cy="3870319"/>
            <a:chOff x="6604000" y="762000"/>
            <a:chExt cx="560805" cy="560832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AB5479B-DD48-396B-53DC-C5A9283CC5A5}"/>
                </a:ext>
              </a:extLst>
            </p:cNvPr>
            <p:cNvCxnSpPr/>
            <p:nvPr/>
          </p:nvCxnSpPr>
          <p:spPr bwMode="auto">
            <a:xfrm flipH="1" flipV="1">
              <a:off x="7162800" y="762000"/>
              <a:ext cx="2005" cy="560832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4788403-8F71-0965-A0E6-B7C0C4BC38A9}"/>
                </a:ext>
              </a:extLst>
            </p:cNvPr>
            <p:cNvCxnSpPr/>
            <p:nvPr/>
          </p:nvCxnSpPr>
          <p:spPr bwMode="auto">
            <a:xfrm>
              <a:off x="6604000" y="3566160"/>
              <a:ext cx="558800" cy="0"/>
            </a:xfrm>
            <a:prstGeom prst="line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76FA91F-CC4E-659F-4BEE-DEBE316AC974}"/>
              </a:ext>
            </a:extLst>
          </p:cNvPr>
          <p:cNvSpPr txBox="1"/>
          <p:nvPr/>
        </p:nvSpPr>
        <p:spPr>
          <a:xfrm>
            <a:off x="459790" y="2274838"/>
            <a:ext cx="57409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51F2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Research Participants 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Actively e</a:t>
            </a:r>
            <a:r>
              <a:rPr lang="en-US" sz="2800" dirty="0" err="1">
                <a:solidFill>
                  <a:prstClr val="black"/>
                </a:solidFill>
                <a:latin typeface="Tahoma"/>
              </a:rPr>
              <a:t>mployed</a:t>
            </a:r>
            <a:r>
              <a:rPr lang="en-US" sz="2800" dirty="0">
                <a:solidFill>
                  <a:prstClr val="black"/>
                </a:solidFill>
                <a:latin typeface="Tahoma"/>
              </a:rPr>
              <a:t>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individuals from across the United States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121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22DCE-C510-5743-3703-D4C96D5D7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14041C9-FDB9-7996-9E93-B64D549EC398}"/>
              </a:ext>
            </a:extLst>
          </p:cNvPr>
          <p:cNvGrpSpPr/>
          <p:nvPr/>
        </p:nvGrpSpPr>
        <p:grpSpPr>
          <a:xfrm>
            <a:off x="6036912" y="1467705"/>
            <a:ext cx="490259" cy="3870319"/>
            <a:chOff x="6604000" y="762000"/>
            <a:chExt cx="560805" cy="560832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AC1B00A-D705-A9BD-7DE6-A386D390DEE9}"/>
                </a:ext>
              </a:extLst>
            </p:cNvPr>
            <p:cNvCxnSpPr/>
            <p:nvPr/>
          </p:nvCxnSpPr>
          <p:spPr bwMode="auto">
            <a:xfrm flipH="1" flipV="1">
              <a:off x="7162800" y="762000"/>
              <a:ext cx="2005" cy="560832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7DC68C5-8994-5D72-54C3-5129E0D6D4B5}"/>
                </a:ext>
              </a:extLst>
            </p:cNvPr>
            <p:cNvCxnSpPr/>
            <p:nvPr/>
          </p:nvCxnSpPr>
          <p:spPr bwMode="auto">
            <a:xfrm>
              <a:off x="6604000" y="3566160"/>
              <a:ext cx="558800" cy="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AEA9D7D-6248-A37C-F7F5-461BE2846472}"/>
              </a:ext>
            </a:extLst>
          </p:cNvPr>
          <p:cNvSpPr txBox="1"/>
          <p:nvPr/>
        </p:nvSpPr>
        <p:spPr>
          <a:xfrm>
            <a:off x="457202" y="2341036"/>
            <a:ext cx="556743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400" dirty="0">
                <a:effectLst/>
                <a:latin typeface="+mj-lt"/>
              </a:rPr>
              <a:t>Trust in 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US" sz="4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salesperson 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won or lost in </a:t>
            </a:r>
            <a:r>
              <a:rPr lang="en-US" sz="4400" b="1" dirty="0">
                <a:solidFill>
                  <a:srgbClr val="DD0F2D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seconds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AAF3F8-AA94-C4C7-256A-CE9C3BD8EFAF}"/>
              </a:ext>
            </a:extLst>
          </p:cNvPr>
          <p:cNvSpPr txBox="1"/>
          <p:nvPr/>
        </p:nvSpPr>
        <p:spPr>
          <a:xfrm>
            <a:off x="457202" y="44646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-Trust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EAAD8B4-67AD-AC6A-0697-B033F8862D6C}"/>
              </a:ext>
            </a:extLst>
          </p:cNvPr>
          <p:cNvGrpSpPr/>
          <p:nvPr/>
        </p:nvGrpSpPr>
        <p:grpSpPr>
          <a:xfrm>
            <a:off x="8392728" y="1028842"/>
            <a:ext cx="2079400" cy="4800316"/>
            <a:chOff x="8278428" y="1028842"/>
            <a:chExt cx="2079400" cy="4800316"/>
          </a:xfrm>
        </p:grpSpPr>
        <p:pic>
          <p:nvPicPr>
            <p:cNvPr id="9" name="Picture 8" descr="A red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C64A9C51-4188-88DC-7A8D-36B8D1FAE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8428" y="1028842"/>
              <a:ext cx="2079400" cy="4800316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9DEA01-3E01-CB2A-0DE7-67CA91C2745B}"/>
                </a:ext>
              </a:extLst>
            </p:cNvPr>
            <p:cNvSpPr/>
            <p:nvPr/>
          </p:nvSpPr>
          <p:spPr>
            <a:xfrm>
              <a:off x="8640307" y="2639833"/>
              <a:ext cx="1355641" cy="178904"/>
            </a:xfrm>
            <a:prstGeom prst="rect">
              <a:avLst/>
            </a:prstGeom>
            <a:solidFill>
              <a:srgbClr val="E51F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2CC36EF-A0CF-1BF7-1781-5F0CBFE2DC49}"/>
                </a:ext>
              </a:extLst>
            </p:cNvPr>
            <p:cNvSpPr txBox="1"/>
            <p:nvPr/>
          </p:nvSpPr>
          <p:spPr>
            <a:xfrm>
              <a:off x="8820534" y="2590785"/>
              <a:ext cx="99518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BOOMERS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644B232-BD58-8E38-3AB8-A6AD74C2A9AC}"/>
                </a:ext>
              </a:extLst>
            </p:cNvPr>
            <p:cNvSpPr/>
            <p:nvPr/>
          </p:nvSpPr>
          <p:spPr>
            <a:xfrm>
              <a:off x="8640305" y="4104638"/>
              <a:ext cx="1355641" cy="178904"/>
            </a:xfrm>
            <a:prstGeom prst="rect">
              <a:avLst/>
            </a:prstGeom>
            <a:solidFill>
              <a:srgbClr val="E51F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D67391-BD55-1E09-579A-7E8DA7637BDE}"/>
                </a:ext>
              </a:extLst>
            </p:cNvPr>
            <p:cNvSpPr txBox="1"/>
            <p:nvPr/>
          </p:nvSpPr>
          <p:spPr>
            <a:xfrm>
              <a:off x="8773543" y="4055590"/>
              <a:ext cx="108916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MANAGERS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7DE60C-BB85-AAC8-B3AB-3F86D13A6250}"/>
                </a:ext>
              </a:extLst>
            </p:cNvPr>
            <p:cNvSpPr/>
            <p:nvPr/>
          </p:nvSpPr>
          <p:spPr>
            <a:xfrm>
              <a:off x="8640305" y="5569443"/>
              <a:ext cx="1355641" cy="178904"/>
            </a:xfrm>
            <a:prstGeom prst="rect">
              <a:avLst/>
            </a:prstGeom>
            <a:solidFill>
              <a:srgbClr val="E51F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4EA0E4-2DD2-D298-027E-D14827112158}"/>
                </a:ext>
              </a:extLst>
            </p:cNvPr>
            <p:cNvSpPr txBox="1"/>
            <p:nvPr/>
          </p:nvSpPr>
          <p:spPr>
            <a:xfrm>
              <a:off x="8730418" y="5520395"/>
              <a:ext cx="117541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EXECUTIVES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49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BCF07-8D91-5ACE-8951-CD44D2925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1D9EA6-E47D-66B7-7480-4E1C80849AB6}"/>
              </a:ext>
            </a:extLst>
          </p:cNvPr>
          <p:cNvSpPr txBox="1"/>
          <p:nvPr/>
        </p:nvSpPr>
        <p:spPr>
          <a:xfrm>
            <a:off x="808405" y="1525427"/>
            <a:ext cx="522675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Executives are </a:t>
            </a:r>
            <a:r>
              <a:rPr lang="en-US" sz="4400" b="1" dirty="0">
                <a:solidFill>
                  <a:srgbClr val="DD0F2D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4x more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likely to believe </a:t>
            </a:r>
            <a:r>
              <a:rPr lang="en-US" sz="4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creativity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essential for </a:t>
            </a:r>
            <a:r>
              <a:rPr lang="en-US" sz="4400" b="1" dirty="0">
                <a:solidFill>
                  <a:srgbClr val="DD0F2D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trust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buNone/>
            </a:pPr>
            <a:endParaRPr lang="en-US" dirty="0">
              <a:effectLst/>
              <a:latin typeface="Helvetica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2D5872-1CEF-DDE3-770C-CCB22331B2F4}"/>
              </a:ext>
            </a:extLst>
          </p:cNvPr>
          <p:cNvGrpSpPr/>
          <p:nvPr/>
        </p:nvGrpSpPr>
        <p:grpSpPr>
          <a:xfrm>
            <a:off x="6036912" y="1467705"/>
            <a:ext cx="490259" cy="3870319"/>
            <a:chOff x="6604000" y="762000"/>
            <a:chExt cx="560805" cy="560832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4E89EF-D829-0185-698E-C39617D1CD09}"/>
                </a:ext>
              </a:extLst>
            </p:cNvPr>
            <p:cNvCxnSpPr/>
            <p:nvPr/>
          </p:nvCxnSpPr>
          <p:spPr bwMode="auto">
            <a:xfrm flipH="1" flipV="1">
              <a:off x="7162800" y="762000"/>
              <a:ext cx="2005" cy="560832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5740E9A-C024-40CC-E8ED-DB10891C2D87}"/>
                </a:ext>
              </a:extLst>
            </p:cNvPr>
            <p:cNvCxnSpPr/>
            <p:nvPr/>
          </p:nvCxnSpPr>
          <p:spPr bwMode="auto">
            <a:xfrm>
              <a:off x="6604000" y="3566160"/>
              <a:ext cx="558800" cy="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10" name="Picture 9" descr="A red light bulb with black background&#10;&#10;AI-generated content may be incorrect.">
            <a:extLst>
              <a:ext uri="{FF2B5EF4-FFF2-40B4-BE49-F238E27FC236}">
                <a16:creationId xmlns:a16="http://schemas.microsoft.com/office/drawing/2014/main" id="{EAF6A3CE-CAC1-4991-5B00-39A2B578F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339" y="363111"/>
            <a:ext cx="2613707" cy="61317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B6300E-F8BD-F01F-B7BA-DDA48DA01641}"/>
              </a:ext>
            </a:extLst>
          </p:cNvPr>
          <p:cNvSpPr txBox="1"/>
          <p:nvPr/>
        </p:nvSpPr>
        <p:spPr>
          <a:xfrm>
            <a:off x="808405" y="50209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-Trust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1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phone screen&#10;&#10;AI-generated content may be incorrect.">
            <a:extLst>
              <a:ext uri="{FF2B5EF4-FFF2-40B4-BE49-F238E27FC236}">
                <a16:creationId xmlns:a16="http://schemas.microsoft.com/office/drawing/2014/main" id="{6F8DFBC8-F889-EE36-B125-EC0EFA42BC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585"/>
          <a:stretch/>
        </p:blipFill>
        <p:spPr>
          <a:xfrm>
            <a:off x="7853770" y="3582518"/>
            <a:ext cx="2587707" cy="2783915"/>
          </a:xfrm>
          <a:prstGeom prst="rect">
            <a:avLst/>
          </a:prstGeom>
        </p:spPr>
      </p:pic>
      <p:pic>
        <p:nvPicPr>
          <p:cNvPr id="9" name="Picture 8" descr="A screenshot of a phone screen&#10;&#10;AI-generated content may be incorrect.">
            <a:extLst>
              <a:ext uri="{FF2B5EF4-FFF2-40B4-BE49-F238E27FC236}">
                <a16:creationId xmlns:a16="http://schemas.microsoft.com/office/drawing/2014/main" id="{CA1A22FB-04D3-0F9A-B2C6-EC528F95CA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47" b="52116"/>
          <a:stretch/>
        </p:blipFill>
        <p:spPr>
          <a:xfrm>
            <a:off x="7853770" y="617536"/>
            <a:ext cx="2578706" cy="281146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7D3526-F300-686B-9CFB-B16C634E1F0E}"/>
              </a:ext>
            </a:extLst>
          </p:cNvPr>
          <p:cNvCxnSpPr/>
          <p:nvPr/>
        </p:nvCxnSpPr>
        <p:spPr bwMode="auto">
          <a:xfrm flipH="1" flipV="1">
            <a:off x="6095123" y="1476016"/>
            <a:ext cx="1753" cy="3870319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F5647C9-1551-2E87-06F1-E72392184A64}"/>
              </a:ext>
            </a:extLst>
          </p:cNvPr>
          <p:cNvSpPr txBox="1"/>
          <p:nvPr/>
        </p:nvSpPr>
        <p:spPr>
          <a:xfrm>
            <a:off x="3047123" y="58290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CA39A6-6EDF-EC54-B4D5-DFFF5B4A627C}"/>
              </a:ext>
            </a:extLst>
          </p:cNvPr>
          <p:cNvSpPr txBox="1"/>
          <p:nvPr/>
        </p:nvSpPr>
        <p:spPr>
          <a:xfrm>
            <a:off x="431409" y="1843950"/>
            <a:ext cx="553151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wage earners believe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ncreased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>
                <a:solidFill>
                  <a:srgbClr val="E51F2E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diversity</a:t>
            </a: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freedom to</a:t>
            </a:r>
            <a:r>
              <a:rPr lang="en-US" sz="32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express ideas</a:t>
            </a:r>
            <a:r>
              <a:rPr lang="en-US" sz="3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build </a:t>
            </a: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trust in an employer!</a:t>
            </a:r>
            <a:endParaRPr lang="en-US" sz="4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95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FD45956-88C0-5CED-1996-6D1CF9031444}"/>
              </a:ext>
            </a:extLst>
          </p:cNvPr>
          <p:cNvGrpSpPr/>
          <p:nvPr/>
        </p:nvGrpSpPr>
        <p:grpSpPr>
          <a:xfrm>
            <a:off x="6036912" y="1467705"/>
            <a:ext cx="490259" cy="3870319"/>
            <a:chOff x="6604000" y="762000"/>
            <a:chExt cx="560805" cy="560832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82C052A-90C3-CC52-2F6E-7513035F8836}"/>
                </a:ext>
              </a:extLst>
            </p:cNvPr>
            <p:cNvCxnSpPr/>
            <p:nvPr/>
          </p:nvCxnSpPr>
          <p:spPr bwMode="auto">
            <a:xfrm flipH="1" flipV="1">
              <a:off x="7162800" y="762000"/>
              <a:ext cx="2005" cy="560832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79C0080-D91A-8B99-DB5B-C336673FE3F8}"/>
                </a:ext>
              </a:extLst>
            </p:cNvPr>
            <p:cNvCxnSpPr/>
            <p:nvPr/>
          </p:nvCxnSpPr>
          <p:spPr bwMode="auto">
            <a:xfrm>
              <a:off x="6604000" y="3566160"/>
              <a:ext cx="558800" cy="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8" name="Picture 7" descr="A close-up of several red rectangles&#10;&#10;AI-generated content may be incorrect.">
            <a:extLst>
              <a:ext uri="{FF2B5EF4-FFF2-40B4-BE49-F238E27FC236}">
                <a16:creationId xmlns:a16="http://schemas.microsoft.com/office/drawing/2014/main" id="{A06AE94D-1BAB-FC05-EC9B-46B50E7D28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952"/>
          <a:stretch/>
        </p:blipFill>
        <p:spPr>
          <a:xfrm>
            <a:off x="8082523" y="742234"/>
            <a:ext cx="2904694" cy="53735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7661F5-E3D8-C6FF-F9B2-848FAECF0E4F}"/>
              </a:ext>
            </a:extLst>
          </p:cNvPr>
          <p:cNvSpPr txBox="1"/>
          <p:nvPr/>
        </p:nvSpPr>
        <p:spPr>
          <a:xfrm>
            <a:off x="596739" y="2341036"/>
            <a:ext cx="521647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sz="4400" b="1" dirty="0">
                <a:solidFill>
                  <a:srgbClr val="DD0F2D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you work in influences </a:t>
            </a:r>
            <a:r>
              <a:rPr lang="en-US" sz="4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trust levels in A.I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4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82083D-4B60-D000-8219-A06B440E9114}"/>
              </a:ext>
            </a:extLst>
          </p:cNvPr>
          <p:cNvSpPr txBox="1"/>
          <p:nvPr/>
        </p:nvSpPr>
        <p:spPr>
          <a:xfrm>
            <a:off x="596739" y="46243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-Trust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151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52A212-68FA-A5A0-4648-550418E8E580}"/>
              </a:ext>
            </a:extLst>
          </p:cNvPr>
          <p:cNvCxnSpPr/>
          <p:nvPr/>
        </p:nvCxnSpPr>
        <p:spPr bwMode="auto">
          <a:xfrm flipH="1" flipV="1">
            <a:off x="6095123" y="1476016"/>
            <a:ext cx="1753" cy="3870319"/>
          </a:xfrm>
          <a:prstGeom prst="lin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8" name="Picture 7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32DD6745-F6D8-628D-77BE-84E60C8999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316" b="1"/>
          <a:stretch/>
        </p:blipFill>
        <p:spPr>
          <a:xfrm>
            <a:off x="7337195" y="2578100"/>
            <a:ext cx="3917660" cy="2768234"/>
          </a:xfrm>
          <a:prstGeom prst="rect">
            <a:avLst/>
          </a:prstGeom>
        </p:spPr>
      </p:pic>
      <p:pic>
        <p:nvPicPr>
          <p:cNvPr id="9" name="Picture 8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673AC998-56A8-229B-8774-99BACEF8BD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5143"/>
          <a:stretch/>
        </p:blipFill>
        <p:spPr>
          <a:xfrm>
            <a:off x="937145" y="1668301"/>
            <a:ext cx="3908483" cy="36780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E921D1-7A23-0B1F-733A-355F179029ED}"/>
              </a:ext>
            </a:extLst>
          </p:cNvPr>
          <p:cNvSpPr txBox="1"/>
          <p:nvPr/>
        </p:nvSpPr>
        <p:spPr>
          <a:xfrm>
            <a:off x="3047123" y="587257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7B76B-9299-C91C-6BAE-AEF4C2A58CE4}"/>
              </a:ext>
            </a:extLst>
          </p:cNvPr>
          <p:cNvSpPr txBox="1"/>
          <p:nvPr/>
        </p:nvSpPr>
        <p:spPr>
          <a:xfrm>
            <a:off x="6497704" y="1623993"/>
            <a:ext cx="5290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" pitchFamily="2" charset="0"/>
              </a:rPr>
              <a:t>“</a:t>
            </a:r>
            <a:r>
              <a:rPr lang="en-US" sz="2800" b="1" i="1" dirty="0">
                <a:latin typeface="Helvetica" pitchFamily="2" charset="0"/>
              </a:rPr>
              <a:t>Inconsistent communication</a:t>
            </a:r>
            <a:br>
              <a:rPr lang="en-US" sz="2800" b="1" i="1" dirty="0">
                <a:latin typeface="Helvetica" pitchFamily="2" charset="0"/>
              </a:rPr>
            </a:br>
            <a:r>
              <a:rPr lang="en-US" sz="2800" b="1" dirty="0">
                <a:latin typeface="Helvetica" pitchFamily="2" charset="0"/>
              </a:rPr>
              <a:t>reduces my trust in my boss.”</a:t>
            </a:r>
          </a:p>
        </p:txBody>
      </p:sp>
    </p:spTree>
    <p:extLst>
      <p:ext uri="{BB962C8B-B14F-4D97-AF65-F5344CB8AC3E}">
        <p14:creationId xmlns:p14="http://schemas.microsoft.com/office/powerpoint/2010/main" val="319395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C086289E-CB0C-C0C4-74B1-69997119F2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190"/>
          <a:stretch/>
        </p:blipFill>
        <p:spPr>
          <a:xfrm>
            <a:off x="7312293" y="2003304"/>
            <a:ext cx="3896224" cy="2869068"/>
          </a:xfrm>
          <a:prstGeom prst="rect">
            <a:avLst/>
          </a:prstGeom>
        </p:spPr>
      </p:pic>
      <p:pic>
        <p:nvPicPr>
          <p:cNvPr id="9" name="Picture 8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BB129080-02B0-A330-AAF8-5D562ED03D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5328"/>
          <a:stretch/>
        </p:blipFill>
        <p:spPr>
          <a:xfrm>
            <a:off x="983482" y="2003304"/>
            <a:ext cx="3896224" cy="28602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EBE329-32F1-E980-9487-5931D5F91B6C}"/>
              </a:ext>
            </a:extLst>
          </p:cNvPr>
          <p:cNvCxnSpPr/>
          <p:nvPr/>
        </p:nvCxnSpPr>
        <p:spPr bwMode="auto">
          <a:xfrm flipH="1" flipV="1">
            <a:off x="6095123" y="1476016"/>
            <a:ext cx="1753" cy="3870319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BD5864C-897C-88E0-84BE-AA428F81A644}"/>
              </a:ext>
            </a:extLst>
          </p:cNvPr>
          <p:cNvSpPr txBox="1"/>
          <p:nvPr/>
        </p:nvSpPr>
        <p:spPr>
          <a:xfrm>
            <a:off x="3047123" y="587257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024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9ACB1F-117F-FDE6-65F6-60F7CA98E69C}"/>
              </a:ext>
            </a:extLst>
          </p:cNvPr>
          <p:cNvSpPr txBox="1"/>
          <p:nvPr/>
        </p:nvSpPr>
        <p:spPr>
          <a:xfrm>
            <a:off x="396658" y="1663926"/>
            <a:ext cx="56993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45% of people have </a:t>
            </a:r>
            <a:r>
              <a:rPr lang="en-US" sz="4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quit</a:t>
            </a:r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job 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because they could not </a:t>
            </a:r>
            <a:r>
              <a:rPr lang="en-US" sz="4400" b="1" dirty="0">
                <a:solidFill>
                  <a:srgbClr val="DD0F2D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TRUST</a:t>
            </a:r>
            <a:r>
              <a:rPr lang="en-US" sz="4400" dirty="0">
                <a:solidFill>
                  <a:srgbClr val="DD0F2D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their company’s leaders.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31D8D5-6641-1766-F167-EEF0573FB19C}"/>
              </a:ext>
            </a:extLst>
          </p:cNvPr>
          <p:cNvGrpSpPr/>
          <p:nvPr/>
        </p:nvGrpSpPr>
        <p:grpSpPr>
          <a:xfrm>
            <a:off x="6036912" y="1467705"/>
            <a:ext cx="490259" cy="3870319"/>
            <a:chOff x="6604000" y="762000"/>
            <a:chExt cx="560805" cy="560832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3589B84-BD40-C9AA-B1AF-F4A8C8799C02}"/>
                </a:ext>
              </a:extLst>
            </p:cNvPr>
            <p:cNvCxnSpPr/>
            <p:nvPr/>
          </p:nvCxnSpPr>
          <p:spPr bwMode="auto">
            <a:xfrm flipH="1" flipV="1">
              <a:off x="7162800" y="762000"/>
              <a:ext cx="2005" cy="560832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A2FE23E-B71F-CB36-A61C-EE0D1D9349D3}"/>
                </a:ext>
              </a:extLst>
            </p:cNvPr>
            <p:cNvCxnSpPr/>
            <p:nvPr/>
          </p:nvCxnSpPr>
          <p:spPr bwMode="auto">
            <a:xfrm>
              <a:off x="6604000" y="3566160"/>
              <a:ext cx="558800" cy="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8" name="Picture 7" descr="A group of people with different colored faces&#10;&#10;AI-generated content may be incorrect.">
            <a:extLst>
              <a:ext uri="{FF2B5EF4-FFF2-40B4-BE49-F238E27FC236}">
                <a16:creationId xmlns:a16="http://schemas.microsoft.com/office/drawing/2014/main" id="{23C5F8BE-017C-9B21-71D8-DF83DEE2BE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055" b="8412"/>
          <a:stretch/>
        </p:blipFill>
        <p:spPr>
          <a:xfrm>
            <a:off x="7326680" y="1746362"/>
            <a:ext cx="4038600" cy="33130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CEDA38-BD99-F7C9-C5B7-8C82C577B9F4}"/>
              </a:ext>
            </a:extLst>
          </p:cNvPr>
          <p:cNvSpPr txBox="1"/>
          <p:nvPr/>
        </p:nvSpPr>
        <p:spPr>
          <a:xfrm>
            <a:off x="396658" y="51418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Arial"/>
                <a:cs typeface="Arial"/>
                <a:sym typeface="Tahoma" charset="0"/>
              </a:rPr>
              <a:t>-Trust Outlook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®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91745"/>
      </p:ext>
    </p:extLst>
  </p:cSld>
  <p:clrMapOvr>
    <a:masterClrMapping/>
  </p:clrMapOvr>
</p:sld>
</file>

<file path=ppt/theme/theme1.xml><?xml version="1.0" encoding="utf-8"?>
<a:theme xmlns:a="http://schemas.openxmlformats.org/drawingml/2006/main" name="5_TELI master - white bkgd">
  <a:themeElements>
    <a:clrScheme name="TELI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DC102E"/>
      </a:accent1>
      <a:accent2>
        <a:srgbClr val="7F7F7F"/>
      </a:accent2>
      <a:accent3>
        <a:srgbClr val="7F7F7F"/>
      </a:accent3>
      <a:accent4>
        <a:srgbClr val="A5A5A5"/>
      </a:accent4>
      <a:accent5>
        <a:srgbClr val="D8D8D8"/>
      </a:accent5>
      <a:accent6>
        <a:srgbClr val="22AF9F"/>
      </a:accent6>
      <a:hlink>
        <a:srgbClr val="000000"/>
      </a:hlink>
      <a:folHlink>
        <a:srgbClr val="7F7F7F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LI master - white bkgd">
  <a:themeElements>
    <a:clrScheme name="TELI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DC102E"/>
      </a:accent1>
      <a:accent2>
        <a:srgbClr val="7F7F7F"/>
      </a:accent2>
      <a:accent3>
        <a:srgbClr val="7F7F7F"/>
      </a:accent3>
      <a:accent4>
        <a:srgbClr val="A5A5A5"/>
      </a:accent4>
      <a:accent5>
        <a:srgbClr val="D8D8D8"/>
      </a:accent5>
      <a:accent6>
        <a:srgbClr val="22AF9F"/>
      </a:accent6>
      <a:hlink>
        <a:srgbClr val="000000"/>
      </a:hlink>
      <a:folHlink>
        <a:srgbClr val="7F7F7F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1070</Words>
  <Application>Microsoft Macintosh PowerPoint</Application>
  <PresentationFormat>Widescreen</PresentationFormat>
  <Paragraphs>122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Helvetica</vt:lpstr>
      <vt:lpstr>Palatino Linotype</vt:lpstr>
      <vt:lpstr>Tahoma</vt:lpstr>
      <vt:lpstr>Times New Roman</vt:lpstr>
      <vt:lpstr>Wingdings</vt:lpstr>
      <vt:lpstr>5_TELI master - white bkgd</vt:lpstr>
      <vt:lpstr>1_TELI master - white bkgd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Engstrom</dc:creator>
  <cp:lastModifiedBy>Dan Kerrigan</cp:lastModifiedBy>
  <cp:revision>8</cp:revision>
  <cp:lastPrinted>2025-06-30T14:58:17Z</cp:lastPrinted>
  <dcterms:created xsi:type="dcterms:W3CDTF">2025-06-25T18:38:18Z</dcterms:created>
  <dcterms:modified xsi:type="dcterms:W3CDTF">2025-07-11T20:18:59Z</dcterms:modified>
</cp:coreProperties>
</file>